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63" r:id="rId2"/>
    <p:sldId id="264" r:id="rId3"/>
    <p:sldId id="266" r:id="rId4"/>
    <p:sldId id="269" r:id="rId5"/>
    <p:sldId id="270" r:id="rId6"/>
    <p:sldId id="271" r:id="rId7"/>
    <p:sldId id="272" r:id="rId8"/>
    <p:sldId id="273" r:id="rId9"/>
    <p:sldId id="275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279" r:id="rId19"/>
    <p:sldId id="395" r:id="rId20"/>
    <p:sldId id="396" r:id="rId21"/>
    <p:sldId id="434" r:id="rId22"/>
    <p:sldId id="423" r:id="rId23"/>
    <p:sldId id="424" r:id="rId24"/>
    <p:sldId id="425" r:id="rId25"/>
    <p:sldId id="284" r:id="rId26"/>
    <p:sldId id="285" r:id="rId27"/>
    <p:sldId id="289" r:id="rId28"/>
    <p:sldId id="292" r:id="rId29"/>
    <p:sldId id="410" r:id="rId30"/>
    <p:sldId id="294" r:id="rId31"/>
    <p:sldId id="295" r:id="rId32"/>
    <p:sldId id="297" r:id="rId33"/>
    <p:sldId id="298" r:id="rId34"/>
    <p:sldId id="302" r:id="rId35"/>
    <p:sldId id="303" r:id="rId36"/>
    <p:sldId id="304" r:id="rId37"/>
    <p:sldId id="305" r:id="rId38"/>
    <p:sldId id="308" r:id="rId39"/>
    <p:sldId id="310" r:id="rId40"/>
    <p:sldId id="312" r:id="rId41"/>
    <p:sldId id="315" r:id="rId42"/>
    <p:sldId id="319" r:id="rId43"/>
    <p:sldId id="321" r:id="rId44"/>
    <p:sldId id="322" r:id="rId45"/>
    <p:sldId id="324" r:id="rId46"/>
    <p:sldId id="326" r:id="rId47"/>
    <p:sldId id="329" r:id="rId48"/>
    <p:sldId id="330" r:id="rId49"/>
    <p:sldId id="331" r:id="rId50"/>
    <p:sldId id="332" r:id="rId51"/>
    <p:sldId id="334" r:id="rId52"/>
    <p:sldId id="336" r:id="rId53"/>
    <p:sldId id="337" r:id="rId54"/>
    <p:sldId id="338" r:id="rId55"/>
    <p:sldId id="341" r:id="rId56"/>
    <p:sldId id="343" r:id="rId57"/>
    <p:sldId id="344" r:id="rId58"/>
    <p:sldId id="449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01F"/>
    <a:srgbClr val="DDD0BD"/>
    <a:srgbClr val="CBAD91"/>
    <a:srgbClr val="660066"/>
    <a:srgbClr val="49443F"/>
    <a:srgbClr val="6C5E53"/>
    <a:srgbClr val="F0E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01"/>
  </p:normalViewPr>
  <p:slideViewPr>
    <p:cSldViewPr snapToGrid="0" snapToObjects="1">
      <p:cViewPr varScale="1">
        <p:scale>
          <a:sx n="116" d="100"/>
          <a:sy n="116" d="100"/>
        </p:scale>
        <p:origin x="38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CC90-F3E0-F34E-A377-40DE6DBEBF3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6288-2C99-4242-A513-7C18601C9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2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6288-2C99-4242-A513-7C18601C96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5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2D92A9-ED89-FD47-BE5A-58D9DD22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127869B-D736-7C46-8036-0C507638D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3B576A-B50C-D946-85B2-B96EDBBB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6C2DFA-9CA7-3A4C-AB4C-D4976B27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4F6218-E067-8846-A9D1-4381FC55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5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7CC201-DBB8-FA48-950F-ECBBA7BC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BEDFA94-8E1B-B040-B827-CB3BE5E56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421749-DEC7-BC4D-9A87-71176EE3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A3EED3-0CD2-DA46-8076-533B9DD2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99C5F1-CB73-EC48-ADDD-397D03D6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6DD1086-9CAF-464B-9AD1-D090861FB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94DCB9-3EF6-5E4C-B919-E6CCBEE0C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5D2690-827A-EC44-A378-08A5ED57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690AB9-E5D9-754C-A6D6-D454676B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B88E2D-6FB7-194D-95D6-98F8CEBC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7B3E6D-428F-D64D-9DB8-A835E760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84A7B6-9C49-E145-8460-1D79573FE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CFD615-9B17-174E-BD47-1D4FB464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F5F776-2DC9-1648-8136-39ADFAA8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D30271-33EF-704E-B6E6-A23C49CE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6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FF3854-3164-E949-AD42-A6B93CF8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694265D-124D-0E49-899E-B20AAF994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A6EA82-C35C-304F-996C-68B558D1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504407-B369-9E42-8E3B-C17C78E8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37DF7C-30F7-3449-8AD2-3E7106C2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2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B64ED6-9511-4041-A696-8699FFA0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DAC9E4-40E1-E849-B086-201FFF3C4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5D7BBFE-F188-9847-B82B-32284E160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6ED6D4A-CD07-A647-88DD-17144363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0A9A59-6872-D64E-AB45-EB0DBF43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3350396-9BC0-2D44-8E95-D9FECA60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1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60BEC9-8728-2141-8156-2DD4E9AF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E4E189-7A25-CE49-A168-1F4878DEC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25C647-AD27-6940-BBAA-664C4E77F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675EE65-353A-4146-BDDF-A6F73B56B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EA4117B-8B9F-3C42-B213-D87A8E127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20D0192-C56C-D044-8673-5272D57D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DD4F75A-A1B9-E344-8111-1B6EB667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24DED41-F2C2-414E-A1E4-0B69D823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9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D67EDB-C1D0-164C-A5E4-385F8CE2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E96AD0-99B7-0A44-8A21-DED0F2F8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D52A93-1479-9343-83BE-62F58A3E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B56759D-0B35-D549-B90C-726F1858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8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496881C-A459-994A-9289-02482108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691D6E4-945E-2E49-A659-844909AF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445501E-DC7A-A747-BFEC-2C2704B9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6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F9E0C6-8273-584A-A1BD-9713042E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B3B854-169F-D749-A753-AC66A014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12F99C1-90B6-EE46-A591-E915AF067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13C701-0B59-DB4E-B2A1-403029B3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EBC1C1-CAFE-5541-A532-B8C140E7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EA89AC-D155-5847-AAA2-F7C6FD9D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6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50F06C-7144-7A4E-B910-D4A79774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06AAA47-62E9-7541-8DCE-EE28D0DF7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26A0A02-7E9F-FB4A-BF1E-6C87E07AF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2D3684-2810-E54D-8BE6-64706A68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963A636-BF75-1D4A-A603-3932079E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3314FA-2CFB-E145-93A9-591D4B3A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5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187097-5552-B141-B6A6-E3D8A52D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95DE4F-CE17-4E43-99A0-A5E050952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AF541B-51DA-B144-816A-F18BFF888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C670-C491-6D4C-8336-770A1373C3F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DBF5B6-8B2A-2F42-BABA-F1C0CE205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F1522A-1359-B94B-9AED-4144D44A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4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BAD91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49443F"/>
              </a:solidFill>
              <a:latin typeface="Montserrat Medium" pitchFamily="2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046616"/>
            <a:ext cx="10515600" cy="1535447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</a:t>
            </a:r>
            <a:r>
              <a:rPr lang="en-US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ТАТИСТИЧЕСКОЕ НАБЛЮДЕНИЕ</a:t>
            </a:r>
            <a:b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№12</a:t>
            </a:r>
            <a:endParaRPr lang="ru-RU" sz="1200" b="1" dirty="0">
              <a:solidFill>
                <a:srgbClr val="66006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4000" y="2184400"/>
            <a:ext cx="11684000" cy="4748415"/>
          </a:xfrm>
        </p:spPr>
        <p:txBody>
          <a:bodyPr>
            <a:normAutofit fontScale="55000" lnSpcReduction="20000"/>
          </a:bodyPr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45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45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 ЗАБОЛЕВАНИЙ, </a:t>
            </a:r>
            <a:endParaRPr lang="ru-RU" altLang="ru-RU" sz="59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</a:t>
            </a: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ПАЦИЕНТОВ,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 В </a:t>
            </a: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b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altLang="ru-RU" sz="5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3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endParaRPr lang="ru-RU" altLang="ru-RU" sz="3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3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altLang="ru-RU" sz="3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endParaRPr lang="ru-RU" sz="2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2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800" b="1" dirty="0">
              <a:solidFill>
                <a:srgbClr val="660066"/>
              </a:solidFill>
              <a:latin typeface="Tahoma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800" b="1" dirty="0">
              <a:solidFill>
                <a:srgbClr val="660066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400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527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</a:t>
            </a:r>
            <a:r>
              <a:rPr lang="ru-RU" sz="2600" b="1" dirty="0" smtClean="0">
                <a:solidFill>
                  <a:srgbClr val="AF201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шибки</a:t>
            </a:r>
            <a:r>
              <a:rPr lang="ru-RU" sz="2400" b="1" dirty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выявленные при контроле по «горизонтали»</a:t>
            </a:r>
            <a:endParaRPr lang="ru-RU" sz="2400" dirty="0">
              <a:solidFill>
                <a:srgbClr val="AF20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579318" y="1825625"/>
          <a:ext cx="9085009" cy="4543125"/>
        </p:xfrm>
        <a:graphic>
          <a:graphicData uri="http://schemas.openxmlformats.org/drawingml/2006/table">
            <a:tbl>
              <a:tblPr/>
              <a:tblGrid>
                <a:gridCol w="2714974">
                  <a:extLst>
                    <a:ext uri="{9D8B030D-6E8A-4147-A177-3AD203B41FA5}">
                      <a16:colId xmlns="" xmlns:a16="http://schemas.microsoft.com/office/drawing/2014/main" val="1343490107"/>
                    </a:ext>
                  </a:extLst>
                </a:gridCol>
                <a:gridCol w="538071">
                  <a:extLst>
                    <a:ext uri="{9D8B030D-6E8A-4147-A177-3AD203B41FA5}">
                      <a16:colId xmlns="" xmlns:a16="http://schemas.microsoft.com/office/drawing/2014/main" val="2429139251"/>
                    </a:ext>
                  </a:extLst>
                </a:gridCol>
                <a:gridCol w="778784">
                  <a:extLst>
                    <a:ext uri="{9D8B030D-6E8A-4147-A177-3AD203B41FA5}">
                      <a16:colId xmlns="" xmlns:a16="http://schemas.microsoft.com/office/drawing/2014/main" val="2701160707"/>
                    </a:ext>
                  </a:extLst>
                </a:gridCol>
                <a:gridCol w="605792">
                  <a:extLst>
                    <a:ext uri="{9D8B030D-6E8A-4147-A177-3AD203B41FA5}">
                      <a16:colId xmlns="" xmlns:a16="http://schemas.microsoft.com/office/drawing/2014/main" val="1786040846"/>
                    </a:ext>
                  </a:extLst>
                </a:gridCol>
                <a:gridCol w="691979">
                  <a:extLst>
                    <a:ext uri="{9D8B030D-6E8A-4147-A177-3AD203B41FA5}">
                      <a16:colId xmlns="" xmlns:a16="http://schemas.microsoft.com/office/drawing/2014/main" val="1323122084"/>
                    </a:ext>
                  </a:extLst>
                </a:gridCol>
                <a:gridCol w="606404">
                  <a:extLst>
                    <a:ext uri="{9D8B030D-6E8A-4147-A177-3AD203B41FA5}">
                      <a16:colId xmlns="" xmlns:a16="http://schemas.microsoft.com/office/drawing/2014/main" val="2666349698"/>
                    </a:ext>
                  </a:extLst>
                </a:gridCol>
                <a:gridCol w="605792">
                  <a:extLst>
                    <a:ext uri="{9D8B030D-6E8A-4147-A177-3AD203B41FA5}">
                      <a16:colId xmlns="" xmlns:a16="http://schemas.microsoft.com/office/drawing/2014/main" val="3936546459"/>
                    </a:ext>
                  </a:extLst>
                </a:gridCol>
                <a:gridCol w="691979">
                  <a:extLst>
                    <a:ext uri="{9D8B030D-6E8A-4147-A177-3AD203B41FA5}">
                      <a16:colId xmlns="" xmlns:a16="http://schemas.microsoft.com/office/drawing/2014/main" val="1256613518"/>
                    </a:ext>
                  </a:extLst>
                </a:gridCol>
                <a:gridCol w="691979">
                  <a:extLst>
                    <a:ext uri="{9D8B030D-6E8A-4147-A177-3AD203B41FA5}">
                      <a16:colId xmlns="" xmlns:a16="http://schemas.microsoft.com/office/drawing/2014/main" val="2215409876"/>
                    </a:ext>
                  </a:extLst>
                </a:gridCol>
                <a:gridCol w="519603">
                  <a:extLst>
                    <a:ext uri="{9D8B030D-6E8A-4147-A177-3AD203B41FA5}">
                      <a16:colId xmlns="" xmlns:a16="http://schemas.microsoft.com/office/drawing/2014/main" val="536193420"/>
                    </a:ext>
                  </a:extLst>
                </a:gridCol>
                <a:gridCol w="639652">
                  <a:extLst>
                    <a:ext uri="{9D8B030D-6E8A-4147-A177-3AD203B41FA5}">
                      <a16:colId xmlns="" xmlns:a16="http://schemas.microsoft.com/office/drawing/2014/main" val="1063111760"/>
                    </a:ext>
                  </a:extLst>
                </a:gridCol>
              </a:tblGrid>
              <a:tr h="24469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 пересмотра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1962107"/>
                  </a:ext>
                </a:extLst>
              </a:tr>
              <a:tr h="734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0050414"/>
                  </a:ext>
                </a:extLst>
              </a:tr>
              <a:tr h="2297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диспансер-ное наблю-дение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при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проф-осмотре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 при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диспансеризации определенных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групп взрослого населения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7626537"/>
                  </a:ext>
                </a:extLst>
              </a:tr>
              <a:tr h="253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49228705"/>
                  </a:ext>
                </a:extLst>
              </a:tr>
              <a:tr h="253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705">
                        <a:lnSpc>
                          <a:spcPts val="1000"/>
                        </a:lnSpc>
                        <a:spcAft>
                          <a:spcPts val="600"/>
                        </a:spcAft>
                        <a:tabLst>
                          <a:tab pos="176530" algn="l"/>
                        </a:tabLs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546154"/>
                  </a:ext>
                </a:extLst>
              </a:tr>
              <a:tr h="506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705">
                        <a:lnSpc>
                          <a:spcPts val="1000"/>
                        </a:lnSpc>
                        <a:spcAft>
                          <a:spcPts val="600"/>
                        </a:spcAft>
                        <a:tabLst>
                          <a:tab pos="176530" algn="l"/>
                        </a:tabLs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отдельные нарушения, вовлекающие иммунный механизм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80-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3123420"/>
                  </a:ext>
                </a:extLst>
              </a:tr>
              <a:tr h="253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705">
                        <a:lnSpc>
                          <a:spcPts val="1000"/>
                        </a:lnSpc>
                        <a:spcAft>
                          <a:spcPts val="600"/>
                        </a:spcAft>
                        <a:tabLst>
                          <a:tab pos="176530" algn="l"/>
                        </a:tabLs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279568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2301765" y="720576"/>
            <a:ext cx="821383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выполняется контроль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гр.4-гр.8≥гр.9-гр.10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3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69" y="267594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600" b="1" dirty="0" smtClean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ru-RU" sz="2600" b="1" dirty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выявленные при контроле по «вертикали»</a:t>
            </a:r>
            <a:endParaRPr lang="ru-RU" dirty="0">
              <a:solidFill>
                <a:srgbClr val="AF20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5888"/>
              </p:ext>
            </p:extLst>
          </p:nvPr>
        </p:nvGraphicFramePr>
        <p:xfrm>
          <a:off x="1344056" y="2214391"/>
          <a:ext cx="9606712" cy="4329622"/>
        </p:xfrm>
        <a:graphic>
          <a:graphicData uri="http://schemas.openxmlformats.org/drawingml/2006/table">
            <a:tbl>
              <a:tblPr/>
              <a:tblGrid>
                <a:gridCol w="2870879">
                  <a:extLst>
                    <a:ext uri="{9D8B030D-6E8A-4147-A177-3AD203B41FA5}">
                      <a16:colId xmlns="" xmlns:a16="http://schemas.microsoft.com/office/drawing/2014/main" val="4280216898"/>
                    </a:ext>
                  </a:extLst>
                </a:gridCol>
                <a:gridCol w="568970">
                  <a:extLst>
                    <a:ext uri="{9D8B030D-6E8A-4147-A177-3AD203B41FA5}">
                      <a16:colId xmlns="" xmlns:a16="http://schemas.microsoft.com/office/drawing/2014/main" val="2429976511"/>
                    </a:ext>
                  </a:extLst>
                </a:gridCol>
                <a:gridCol w="823505">
                  <a:extLst>
                    <a:ext uri="{9D8B030D-6E8A-4147-A177-3AD203B41FA5}">
                      <a16:colId xmlns="" xmlns:a16="http://schemas.microsoft.com/office/drawing/2014/main" val="3352862549"/>
                    </a:ext>
                  </a:extLst>
                </a:gridCol>
                <a:gridCol w="640579">
                  <a:extLst>
                    <a:ext uri="{9D8B030D-6E8A-4147-A177-3AD203B41FA5}">
                      <a16:colId xmlns="" xmlns:a16="http://schemas.microsoft.com/office/drawing/2014/main" val="1939104000"/>
                    </a:ext>
                  </a:extLst>
                </a:gridCol>
                <a:gridCol w="731717">
                  <a:extLst>
                    <a:ext uri="{9D8B030D-6E8A-4147-A177-3AD203B41FA5}">
                      <a16:colId xmlns="" xmlns:a16="http://schemas.microsoft.com/office/drawing/2014/main" val="75217564"/>
                    </a:ext>
                  </a:extLst>
                </a:gridCol>
                <a:gridCol w="641227">
                  <a:extLst>
                    <a:ext uri="{9D8B030D-6E8A-4147-A177-3AD203B41FA5}">
                      <a16:colId xmlns="" xmlns:a16="http://schemas.microsoft.com/office/drawing/2014/main" val="1254617011"/>
                    </a:ext>
                  </a:extLst>
                </a:gridCol>
                <a:gridCol w="640579">
                  <a:extLst>
                    <a:ext uri="{9D8B030D-6E8A-4147-A177-3AD203B41FA5}">
                      <a16:colId xmlns="" xmlns:a16="http://schemas.microsoft.com/office/drawing/2014/main" val="2133463383"/>
                    </a:ext>
                  </a:extLst>
                </a:gridCol>
                <a:gridCol w="731717">
                  <a:extLst>
                    <a:ext uri="{9D8B030D-6E8A-4147-A177-3AD203B41FA5}">
                      <a16:colId xmlns="" xmlns:a16="http://schemas.microsoft.com/office/drawing/2014/main" val="2560870912"/>
                    </a:ext>
                  </a:extLst>
                </a:gridCol>
                <a:gridCol w="731717">
                  <a:extLst>
                    <a:ext uri="{9D8B030D-6E8A-4147-A177-3AD203B41FA5}">
                      <a16:colId xmlns="" xmlns:a16="http://schemas.microsoft.com/office/drawing/2014/main" val="438830657"/>
                    </a:ext>
                  </a:extLst>
                </a:gridCol>
                <a:gridCol w="549438">
                  <a:extLst>
                    <a:ext uri="{9D8B030D-6E8A-4147-A177-3AD203B41FA5}">
                      <a16:colId xmlns="" xmlns:a16="http://schemas.microsoft.com/office/drawing/2014/main" val="1814973722"/>
                    </a:ext>
                  </a:extLst>
                </a:gridCol>
                <a:gridCol w="676384">
                  <a:extLst>
                    <a:ext uri="{9D8B030D-6E8A-4147-A177-3AD203B41FA5}">
                      <a16:colId xmlns="" xmlns:a16="http://schemas.microsoft.com/office/drawing/2014/main" val="882954089"/>
                    </a:ext>
                  </a:extLst>
                </a:gridCol>
              </a:tblGrid>
              <a:tr h="16377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 пересмотра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7850210"/>
                  </a:ext>
                </a:extLst>
              </a:tr>
              <a:tr h="606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09819"/>
                  </a:ext>
                </a:extLst>
              </a:tr>
              <a:tr h="1803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при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проф-осмотре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 при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диспансеризации определенных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групп взрослого населения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4342275"/>
                  </a:ext>
                </a:extLst>
              </a:tr>
              <a:tr h="209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30244953"/>
                  </a:ext>
                </a:extLst>
              </a:tr>
              <a:tr h="20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7637594"/>
                  </a:ext>
                </a:extLst>
              </a:tr>
              <a:tr h="521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том числе:</a:t>
                      </a:r>
                      <a:b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некоторые инфекционные и паразитарные болезни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А00-В99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9 320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9 311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2 620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2 620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1 591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7 720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9535430"/>
                  </a:ext>
                </a:extLst>
              </a:tr>
              <a:tr h="20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342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них: кишечные инфекции</a:t>
                      </a:r>
                    </a:p>
                  </a:txBody>
                  <a:tcPr marL="45063" marR="45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А00-А09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0690838"/>
                  </a:ext>
                </a:extLst>
              </a:tr>
              <a:tr h="20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342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менингококковая инфекция</a:t>
                      </a:r>
                    </a:p>
                  </a:txBody>
                  <a:tcPr marL="45063" marR="45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А39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66568387"/>
                  </a:ext>
                </a:extLst>
              </a:tr>
              <a:tr h="168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342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вирусный гепатит</a:t>
                      </a:r>
                    </a:p>
                  </a:txBody>
                  <a:tcPr marL="45063" marR="45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В15-В19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835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3214578"/>
                  </a:ext>
                </a:extLst>
              </a:tr>
              <a:tr h="209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Прочие по стр.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</a:t>
                      </a:r>
                      <a:endParaRPr lang="ru-RU" sz="10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7739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8250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1853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2241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1337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6913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282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4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45756" y="2148289"/>
          <a:ext cx="10092291" cy="4553885"/>
        </p:xfrm>
        <a:graphic>
          <a:graphicData uri="http://schemas.openxmlformats.org/drawingml/2006/table">
            <a:tbl>
              <a:tblPr/>
              <a:tblGrid>
                <a:gridCol w="3015994">
                  <a:extLst>
                    <a:ext uri="{9D8B030D-6E8A-4147-A177-3AD203B41FA5}">
                      <a16:colId xmlns="" xmlns:a16="http://schemas.microsoft.com/office/drawing/2014/main" val="1666560919"/>
                    </a:ext>
                  </a:extLst>
                </a:gridCol>
                <a:gridCol w="597729">
                  <a:extLst>
                    <a:ext uri="{9D8B030D-6E8A-4147-A177-3AD203B41FA5}">
                      <a16:colId xmlns="" xmlns:a16="http://schemas.microsoft.com/office/drawing/2014/main" val="3991276927"/>
                    </a:ext>
                  </a:extLst>
                </a:gridCol>
                <a:gridCol w="865131">
                  <a:extLst>
                    <a:ext uri="{9D8B030D-6E8A-4147-A177-3AD203B41FA5}">
                      <a16:colId xmlns="" xmlns:a16="http://schemas.microsoft.com/office/drawing/2014/main" val="345383923"/>
                    </a:ext>
                  </a:extLst>
                </a:gridCol>
                <a:gridCol w="672957">
                  <a:extLst>
                    <a:ext uri="{9D8B030D-6E8A-4147-A177-3AD203B41FA5}">
                      <a16:colId xmlns="" xmlns:a16="http://schemas.microsoft.com/office/drawing/2014/main" val="1016613388"/>
                    </a:ext>
                  </a:extLst>
                </a:gridCol>
                <a:gridCol w="768701">
                  <a:extLst>
                    <a:ext uri="{9D8B030D-6E8A-4147-A177-3AD203B41FA5}">
                      <a16:colId xmlns="" xmlns:a16="http://schemas.microsoft.com/office/drawing/2014/main" val="786105273"/>
                    </a:ext>
                  </a:extLst>
                </a:gridCol>
                <a:gridCol w="673638">
                  <a:extLst>
                    <a:ext uri="{9D8B030D-6E8A-4147-A177-3AD203B41FA5}">
                      <a16:colId xmlns="" xmlns:a16="http://schemas.microsoft.com/office/drawing/2014/main" val="2461560388"/>
                    </a:ext>
                  </a:extLst>
                </a:gridCol>
                <a:gridCol w="672957">
                  <a:extLst>
                    <a:ext uri="{9D8B030D-6E8A-4147-A177-3AD203B41FA5}">
                      <a16:colId xmlns="" xmlns:a16="http://schemas.microsoft.com/office/drawing/2014/main" val="356784580"/>
                    </a:ext>
                  </a:extLst>
                </a:gridCol>
                <a:gridCol w="768701">
                  <a:extLst>
                    <a:ext uri="{9D8B030D-6E8A-4147-A177-3AD203B41FA5}">
                      <a16:colId xmlns="" xmlns:a16="http://schemas.microsoft.com/office/drawing/2014/main" val="2498821289"/>
                    </a:ext>
                  </a:extLst>
                </a:gridCol>
                <a:gridCol w="768701">
                  <a:extLst>
                    <a:ext uri="{9D8B030D-6E8A-4147-A177-3AD203B41FA5}">
                      <a16:colId xmlns="" xmlns:a16="http://schemas.microsoft.com/office/drawing/2014/main" val="2983822430"/>
                    </a:ext>
                  </a:extLst>
                </a:gridCol>
                <a:gridCol w="577210">
                  <a:extLst>
                    <a:ext uri="{9D8B030D-6E8A-4147-A177-3AD203B41FA5}">
                      <a16:colId xmlns="" xmlns:a16="http://schemas.microsoft.com/office/drawing/2014/main" val="2951442289"/>
                    </a:ext>
                  </a:extLst>
                </a:gridCol>
                <a:gridCol w="710572">
                  <a:extLst>
                    <a:ext uri="{9D8B030D-6E8A-4147-A177-3AD203B41FA5}">
                      <a16:colId xmlns="" xmlns:a16="http://schemas.microsoft.com/office/drawing/2014/main" val="1783072870"/>
                    </a:ext>
                  </a:extLst>
                </a:gridCol>
              </a:tblGrid>
              <a:tr h="3204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 пересмотра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1697838"/>
                  </a:ext>
                </a:extLst>
              </a:tr>
              <a:tr h="524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586227"/>
                  </a:ext>
                </a:extLst>
              </a:tr>
              <a:tr h="1924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при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проф-осмотре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 при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диспансеризации определенных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групп взрослого населения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385868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9416524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5070531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 3000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3050978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спондилопатии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М45-М48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0244701"/>
                  </a:ext>
                </a:extLst>
              </a:tr>
              <a:tr h="349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и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 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них: </a:t>
                      </a:r>
                    </a:p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анкилозирующий спондилит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14.4.1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727294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2398817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 4000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8183107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спондилопатии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М45-М48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1338012"/>
                  </a:ext>
                </a:extLst>
              </a:tr>
              <a:tr h="349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и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 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них: </a:t>
                      </a:r>
                    </a:p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анкилозирующий спондилит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14.4.1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6596126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152400"/>
            <a:ext cx="11353800" cy="391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F201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Внутриформенный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201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между 3000 и 4000 таблицами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AF201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45756" y="2093204"/>
          <a:ext cx="10092291" cy="4616945"/>
        </p:xfrm>
        <a:graphic>
          <a:graphicData uri="http://schemas.openxmlformats.org/drawingml/2006/table">
            <a:tbl>
              <a:tblPr/>
              <a:tblGrid>
                <a:gridCol w="3015994">
                  <a:extLst>
                    <a:ext uri="{9D8B030D-6E8A-4147-A177-3AD203B41FA5}">
                      <a16:colId xmlns="" xmlns:a16="http://schemas.microsoft.com/office/drawing/2014/main" val="1666560919"/>
                    </a:ext>
                  </a:extLst>
                </a:gridCol>
                <a:gridCol w="597729">
                  <a:extLst>
                    <a:ext uri="{9D8B030D-6E8A-4147-A177-3AD203B41FA5}">
                      <a16:colId xmlns="" xmlns:a16="http://schemas.microsoft.com/office/drawing/2014/main" val="3991276927"/>
                    </a:ext>
                  </a:extLst>
                </a:gridCol>
                <a:gridCol w="865131">
                  <a:extLst>
                    <a:ext uri="{9D8B030D-6E8A-4147-A177-3AD203B41FA5}">
                      <a16:colId xmlns="" xmlns:a16="http://schemas.microsoft.com/office/drawing/2014/main" val="345383923"/>
                    </a:ext>
                  </a:extLst>
                </a:gridCol>
                <a:gridCol w="672957">
                  <a:extLst>
                    <a:ext uri="{9D8B030D-6E8A-4147-A177-3AD203B41FA5}">
                      <a16:colId xmlns="" xmlns:a16="http://schemas.microsoft.com/office/drawing/2014/main" val="1016613388"/>
                    </a:ext>
                  </a:extLst>
                </a:gridCol>
                <a:gridCol w="768701">
                  <a:extLst>
                    <a:ext uri="{9D8B030D-6E8A-4147-A177-3AD203B41FA5}">
                      <a16:colId xmlns="" xmlns:a16="http://schemas.microsoft.com/office/drawing/2014/main" val="786105273"/>
                    </a:ext>
                  </a:extLst>
                </a:gridCol>
                <a:gridCol w="673638">
                  <a:extLst>
                    <a:ext uri="{9D8B030D-6E8A-4147-A177-3AD203B41FA5}">
                      <a16:colId xmlns="" xmlns:a16="http://schemas.microsoft.com/office/drawing/2014/main" val="2461560388"/>
                    </a:ext>
                  </a:extLst>
                </a:gridCol>
                <a:gridCol w="672957">
                  <a:extLst>
                    <a:ext uri="{9D8B030D-6E8A-4147-A177-3AD203B41FA5}">
                      <a16:colId xmlns="" xmlns:a16="http://schemas.microsoft.com/office/drawing/2014/main" val="356784580"/>
                    </a:ext>
                  </a:extLst>
                </a:gridCol>
                <a:gridCol w="768701">
                  <a:extLst>
                    <a:ext uri="{9D8B030D-6E8A-4147-A177-3AD203B41FA5}">
                      <a16:colId xmlns="" xmlns:a16="http://schemas.microsoft.com/office/drawing/2014/main" val="2498821289"/>
                    </a:ext>
                  </a:extLst>
                </a:gridCol>
                <a:gridCol w="768701">
                  <a:extLst>
                    <a:ext uri="{9D8B030D-6E8A-4147-A177-3AD203B41FA5}">
                      <a16:colId xmlns="" xmlns:a16="http://schemas.microsoft.com/office/drawing/2014/main" val="2983822430"/>
                    </a:ext>
                  </a:extLst>
                </a:gridCol>
                <a:gridCol w="577210">
                  <a:extLst>
                    <a:ext uri="{9D8B030D-6E8A-4147-A177-3AD203B41FA5}">
                      <a16:colId xmlns="" xmlns:a16="http://schemas.microsoft.com/office/drawing/2014/main" val="2951442289"/>
                    </a:ext>
                  </a:extLst>
                </a:gridCol>
                <a:gridCol w="710572">
                  <a:extLst>
                    <a:ext uri="{9D8B030D-6E8A-4147-A177-3AD203B41FA5}">
                      <a16:colId xmlns="" xmlns:a16="http://schemas.microsoft.com/office/drawing/2014/main" val="1783072870"/>
                    </a:ext>
                  </a:extLst>
                </a:gridCol>
              </a:tblGrid>
              <a:tr h="8712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 пересмотра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1697838"/>
                  </a:ext>
                </a:extLst>
              </a:tr>
              <a:tr h="524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586227"/>
                  </a:ext>
                </a:extLst>
              </a:tr>
              <a:tr h="1924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при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проф-осмотре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 при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диспансеризации определенных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групп взрослого населения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385868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9416524"/>
                  </a:ext>
                </a:extLst>
              </a:tr>
              <a:tr h="239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5070531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Разрез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3050978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Спондилопатии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М45-М48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193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0244701"/>
                  </a:ext>
                </a:extLst>
              </a:tr>
              <a:tr h="349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727294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2398817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Разрез 01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8183107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спондилопатии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М45-М48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273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273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1338012"/>
                  </a:ext>
                </a:extLst>
              </a:tr>
              <a:tr h="349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6596126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152400"/>
            <a:ext cx="11353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F201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201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контроль, разрез 00 и 01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AF201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129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Ошибки ввода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(1000)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67843"/>
              </p:ext>
            </p:extLst>
          </p:nvPr>
        </p:nvGraphicFramePr>
        <p:xfrm>
          <a:off x="1277956" y="2436233"/>
          <a:ext cx="9309256" cy="4077575"/>
        </p:xfrm>
        <a:graphic>
          <a:graphicData uri="http://schemas.openxmlformats.org/drawingml/2006/table">
            <a:tbl>
              <a:tblPr/>
              <a:tblGrid>
                <a:gridCol w="2512081">
                  <a:extLst>
                    <a:ext uri="{9D8B030D-6E8A-4147-A177-3AD203B41FA5}">
                      <a16:colId xmlns="" xmlns:a16="http://schemas.microsoft.com/office/drawing/2014/main" val="951663173"/>
                    </a:ext>
                  </a:extLst>
                </a:gridCol>
                <a:gridCol w="614547">
                  <a:extLst>
                    <a:ext uri="{9D8B030D-6E8A-4147-A177-3AD203B41FA5}">
                      <a16:colId xmlns="" xmlns:a16="http://schemas.microsoft.com/office/drawing/2014/main" val="3874212667"/>
                    </a:ext>
                  </a:extLst>
                </a:gridCol>
                <a:gridCol w="790484">
                  <a:extLst>
                    <a:ext uri="{9D8B030D-6E8A-4147-A177-3AD203B41FA5}">
                      <a16:colId xmlns="" xmlns:a16="http://schemas.microsoft.com/office/drawing/2014/main" val="1155319321"/>
                    </a:ext>
                  </a:extLst>
                </a:gridCol>
                <a:gridCol w="526576">
                  <a:extLst>
                    <a:ext uri="{9D8B030D-6E8A-4147-A177-3AD203B41FA5}">
                      <a16:colId xmlns="" xmlns:a16="http://schemas.microsoft.com/office/drawing/2014/main" val="3766735279"/>
                    </a:ext>
                  </a:extLst>
                </a:gridCol>
                <a:gridCol w="527196">
                  <a:extLst>
                    <a:ext uri="{9D8B030D-6E8A-4147-A177-3AD203B41FA5}">
                      <a16:colId xmlns="" xmlns:a16="http://schemas.microsoft.com/office/drawing/2014/main" val="47818936"/>
                    </a:ext>
                  </a:extLst>
                </a:gridCol>
                <a:gridCol w="615164">
                  <a:extLst>
                    <a:ext uri="{9D8B030D-6E8A-4147-A177-3AD203B41FA5}">
                      <a16:colId xmlns="" xmlns:a16="http://schemas.microsoft.com/office/drawing/2014/main" val="2555200083"/>
                    </a:ext>
                  </a:extLst>
                </a:gridCol>
                <a:gridCol w="615164">
                  <a:extLst>
                    <a:ext uri="{9D8B030D-6E8A-4147-A177-3AD203B41FA5}">
                      <a16:colId xmlns="" xmlns:a16="http://schemas.microsoft.com/office/drawing/2014/main" val="3292941872"/>
                    </a:ext>
                  </a:extLst>
                </a:gridCol>
                <a:gridCol w="614547">
                  <a:extLst>
                    <a:ext uri="{9D8B030D-6E8A-4147-A177-3AD203B41FA5}">
                      <a16:colId xmlns="" xmlns:a16="http://schemas.microsoft.com/office/drawing/2014/main" val="142494848"/>
                    </a:ext>
                  </a:extLst>
                </a:gridCol>
                <a:gridCol w="614547">
                  <a:extLst>
                    <a:ext uri="{9D8B030D-6E8A-4147-A177-3AD203B41FA5}">
                      <a16:colId xmlns="" xmlns:a16="http://schemas.microsoft.com/office/drawing/2014/main" val="1571524654"/>
                    </a:ext>
                  </a:extLst>
                </a:gridCol>
                <a:gridCol w="604634">
                  <a:extLst>
                    <a:ext uri="{9D8B030D-6E8A-4147-A177-3AD203B41FA5}">
                      <a16:colId xmlns="" xmlns:a16="http://schemas.microsoft.com/office/drawing/2014/main" val="2038006249"/>
                    </a:ext>
                  </a:extLst>
                </a:gridCol>
                <a:gridCol w="571182">
                  <a:extLst>
                    <a:ext uri="{9D8B030D-6E8A-4147-A177-3AD203B41FA5}">
                      <a16:colId xmlns="" xmlns:a16="http://schemas.microsoft.com/office/drawing/2014/main" val="4001836803"/>
                    </a:ext>
                  </a:extLst>
                </a:gridCol>
                <a:gridCol w="703134">
                  <a:extLst>
                    <a:ext uri="{9D8B030D-6E8A-4147-A177-3AD203B41FA5}">
                      <a16:colId xmlns="" xmlns:a16="http://schemas.microsoft.com/office/drawing/2014/main" val="1397427848"/>
                    </a:ext>
                  </a:extLst>
                </a:gridCol>
              </a:tblGrid>
              <a:tr h="20826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 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пересмотра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7771198"/>
                  </a:ext>
                </a:extLst>
              </a:tr>
              <a:tr h="1002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6296578"/>
                  </a:ext>
                </a:extLst>
              </a:tr>
              <a:tr h="1614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возрасте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года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возрасте 5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лет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проф-осмотре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9989285"/>
                  </a:ext>
                </a:extLst>
              </a:tr>
              <a:tr h="251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7047740"/>
                  </a:ext>
                </a:extLst>
              </a:tr>
              <a:tr h="24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0004329"/>
                  </a:ext>
                </a:extLst>
              </a:tr>
              <a:tr h="503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6360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беременность, роды и послеродовой период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16.0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6360"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O00-O99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32563443"/>
                  </a:ext>
                </a:extLst>
              </a:tr>
              <a:tr h="24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82977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676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незаполненных таблиц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582065"/>
            <a:ext cx="10515600" cy="3594898"/>
          </a:xfrm>
          <a:noFill/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(3002)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Число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физических лиц зарегистрированных пациентов – всего  1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__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из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них с диагнозом, установленным впервые в жизни 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2 __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состоит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 диспансерным наблюдением на конец отчетного года (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гр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15, стр. 1.0)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__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53312" y="3253324"/>
            <a:ext cx="429658" cy="4398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5413" y="4148160"/>
            <a:ext cx="407624" cy="4627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00820" y="5056743"/>
            <a:ext cx="396608" cy="4076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4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495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дробных чисел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58220"/>
              </p:ext>
            </p:extLst>
          </p:nvPr>
        </p:nvGraphicFramePr>
        <p:xfrm>
          <a:off x="1391796" y="2515462"/>
          <a:ext cx="9408407" cy="4009874"/>
        </p:xfrm>
        <a:graphic>
          <a:graphicData uri="http://schemas.openxmlformats.org/drawingml/2006/table">
            <a:tbl>
              <a:tblPr/>
              <a:tblGrid>
                <a:gridCol w="2811619">
                  <a:extLst>
                    <a:ext uri="{9D8B030D-6E8A-4147-A177-3AD203B41FA5}">
                      <a16:colId xmlns="" xmlns:a16="http://schemas.microsoft.com/office/drawing/2014/main" val="2392557811"/>
                    </a:ext>
                  </a:extLst>
                </a:gridCol>
                <a:gridCol w="557225">
                  <a:extLst>
                    <a:ext uri="{9D8B030D-6E8A-4147-A177-3AD203B41FA5}">
                      <a16:colId xmlns="" xmlns:a16="http://schemas.microsoft.com/office/drawing/2014/main" val="4259723017"/>
                    </a:ext>
                  </a:extLst>
                </a:gridCol>
                <a:gridCol w="806506">
                  <a:extLst>
                    <a:ext uri="{9D8B030D-6E8A-4147-A177-3AD203B41FA5}">
                      <a16:colId xmlns="" xmlns:a16="http://schemas.microsoft.com/office/drawing/2014/main" val="1603530646"/>
                    </a:ext>
                  </a:extLst>
                </a:gridCol>
                <a:gridCol w="627356">
                  <a:extLst>
                    <a:ext uri="{9D8B030D-6E8A-4147-A177-3AD203B41FA5}">
                      <a16:colId xmlns="" xmlns:a16="http://schemas.microsoft.com/office/drawing/2014/main" val="1551948856"/>
                    </a:ext>
                  </a:extLst>
                </a:gridCol>
                <a:gridCol w="716612">
                  <a:extLst>
                    <a:ext uri="{9D8B030D-6E8A-4147-A177-3AD203B41FA5}">
                      <a16:colId xmlns="" xmlns:a16="http://schemas.microsoft.com/office/drawing/2014/main" val="38007298"/>
                    </a:ext>
                  </a:extLst>
                </a:gridCol>
                <a:gridCol w="627990">
                  <a:extLst>
                    <a:ext uri="{9D8B030D-6E8A-4147-A177-3AD203B41FA5}">
                      <a16:colId xmlns="" xmlns:a16="http://schemas.microsoft.com/office/drawing/2014/main" val="1377134891"/>
                    </a:ext>
                  </a:extLst>
                </a:gridCol>
                <a:gridCol w="627356">
                  <a:extLst>
                    <a:ext uri="{9D8B030D-6E8A-4147-A177-3AD203B41FA5}">
                      <a16:colId xmlns="" xmlns:a16="http://schemas.microsoft.com/office/drawing/2014/main" val="1352321050"/>
                    </a:ext>
                  </a:extLst>
                </a:gridCol>
                <a:gridCol w="716612">
                  <a:extLst>
                    <a:ext uri="{9D8B030D-6E8A-4147-A177-3AD203B41FA5}">
                      <a16:colId xmlns="" xmlns:a16="http://schemas.microsoft.com/office/drawing/2014/main" val="2292193956"/>
                    </a:ext>
                  </a:extLst>
                </a:gridCol>
                <a:gridCol w="716612">
                  <a:extLst>
                    <a:ext uri="{9D8B030D-6E8A-4147-A177-3AD203B41FA5}">
                      <a16:colId xmlns="" xmlns:a16="http://schemas.microsoft.com/office/drawing/2014/main" val="965546131"/>
                    </a:ext>
                  </a:extLst>
                </a:gridCol>
                <a:gridCol w="538097">
                  <a:extLst>
                    <a:ext uri="{9D8B030D-6E8A-4147-A177-3AD203B41FA5}">
                      <a16:colId xmlns="" xmlns:a16="http://schemas.microsoft.com/office/drawing/2014/main" val="2015389067"/>
                    </a:ext>
                  </a:extLst>
                </a:gridCol>
                <a:gridCol w="662422">
                  <a:extLst>
                    <a:ext uri="{9D8B030D-6E8A-4147-A177-3AD203B41FA5}">
                      <a16:colId xmlns="" xmlns:a16="http://schemas.microsoft.com/office/drawing/2014/main" val="4288865566"/>
                    </a:ext>
                  </a:extLst>
                </a:gridCol>
              </a:tblGrid>
              <a:tr h="19660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 пересмотра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41163288"/>
                  </a:ext>
                </a:extLst>
              </a:tr>
              <a:tr h="626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3673551"/>
                  </a:ext>
                </a:extLst>
              </a:tr>
              <a:tr h="2345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при проф-осмотре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 при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диспансеризации определенных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групп взрослого населения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5448617"/>
                  </a:ext>
                </a:extLst>
              </a:tr>
              <a:tr h="19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555169"/>
                  </a:ext>
                </a:extLst>
              </a:tr>
              <a:tr h="21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57575807"/>
                  </a:ext>
                </a:extLst>
              </a:tr>
              <a:tr h="21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геморрой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К64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69,10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7740700"/>
                  </a:ext>
                </a:extLst>
              </a:tr>
              <a:tr h="21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5502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267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</a:t>
            </a:r>
            <a:r>
              <a:rPr lang="ru-RU" sz="3100" b="1" dirty="0" smtClean="0">
                <a:solidFill>
                  <a:srgbClr val="AF20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Межгодовой </a:t>
            </a:r>
            <a:r>
              <a:rPr lang="ru-RU" sz="3100" b="1" dirty="0">
                <a:solidFill>
                  <a:srgbClr val="AF20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</a:t>
            </a:r>
            <a:br>
              <a:rPr lang="ru-RU" sz="3100" b="1" dirty="0">
                <a:solidFill>
                  <a:srgbClr val="AF20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dirty="0">
              <a:solidFill>
                <a:srgbClr val="AF20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96137"/>
              </p:ext>
            </p:extLst>
          </p:nvPr>
        </p:nvGraphicFramePr>
        <p:xfrm>
          <a:off x="1410160" y="2799760"/>
          <a:ext cx="9397388" cy="2439226"/>
        </p:xfrm>
        <a:graphic>
          <a:graphicData uri="http://schemas.openxmlformats.org/drawingml/2006/table">
            <a:tbl>
              <a:tblPr/>
              <a:tblGrid>
                <a:gridCol w="3792242">
                  <a:extLst>
                    <a:ext uri="{9D8B030D-6E8A-4147-A177-3AD203B41FA5}">
                      <a16:colId xmlns="" xmlns:a16="http://schemas.microsoft.com/office/drawing/2014/main" val="904463500"/>
                    </a:ext>
                  </a:extLst>
                </a:gridCol>
                <a:gridCol w="1753536">
                  <a:extLst>
                    <a:ext uri="{9D8B030D-6E8A-4147-A177-3AD203B41FA5}">
                      <a16:colId xmlns="" xmlns:a16="http://schemas.microsoft.com/office/drawing/2014/main" val="2244406645"/>
                    </a:ext>
                  </a:extLst>
                </a:gridCol>
                <a:gridCol w="1982832">
                  <a:extLst>
                    <a:ext uri="{9D8B030D-6E8A-4147-A177-3AD203B41FA5}">
                      <a16:colId xmlns="" xmlns:a16="http://schemas.microsoft.com/office/drawing/2014/main" val="1774860529"/>
                    </a:ext>
                  </a:extLst>
                </a:gridCol>
                <a:gridCol w="1868778">
                  <a:extLst>
                    <a:ext uri="{9D8B030D-6E8A-4147-A177-3AD203B41FA5}">
                      <a16:colId xmlns="" xmlns:a16="http://schemas.microsoft.com/office/drawing/2014/main" val="3926639950"/>
                    </a:ext>
                  </a:extLst>
                </a:gridCol>
              </a:tblGrid>
              <a:tr h="108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2019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6882174"/>
                  </a:ext>
                </a:extLst>
              </a:tr>
              <a:tr h="452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2734318"/>
                  </a:ext>
                </a:extLst>
              </a:tr>
              <a:tr h="9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Анемии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1027,0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142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</a:t>
            </a: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форме 12 </a:t>
            </a:r>
            <a:b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2021 </a:t>
            </a: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168925"/>
            <a:ext cx="10515600" cy="1008668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2. Дети первых трех лет жизни                   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1500)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034262"/>
              </p:ext>
            </p:extLst>
          </p:nvPr>
        </p:nvGraphicFramePr>
        <p:xfrm>
          <a:off x="838202" y="2102177"/>
          <a:ext cx="10399845" cy="4641407"/>
        </p:xfrm>
        <a:graphic>
          <a:graphicData uri="http://schemas.openxmlformats.org/drawingml/2006/table">
            <a:tbl>
              <a:tblPr/>
              <a:tblGrid>
                <a:gridCol w="1296622">
                  <a:extLst>
                    <a:ext uri="{9D8B030D-6E8A-4147-A177-3AD203B41FA5}">
                      <a16:colId xmlns="" xmlns:a16="http://schemas.microsoft.com/office/drawing/2014/main" val="2869600078"/>
                    </a:ext>
                  </a:extLst>
                </a:gridCol>
                <a:gridCol w="451426">
                  <a:extLst>
                    <a:ext uri="{9D8B030D-6E8A-4147-A177-3AD203B41FA5}">
                      <a16:colId xmlns="" xmlns:a16="http://schemas.microsoft.com/office/drawing/2014/main" val="84212601"/>
                    </a:ext>
                  </a:extLst>
                </a:gridCol>
                <a:gridCol w="692978">
                  <a:extLst>
                    <a:ext uri="{9D8B030D-6E8A-4147-A177-3AD203B41FA5}">
                      <a16:colId xmlns="" xmlns:a16="http://schemas.microsoft.com/office/drawing/2014/main" val="2664361665"/>
                    </a:ext>
                  </a:extLst>
                </a:gridCol>
                <a:gridCol w="620024">
                  <a:extLst>
                    <a:ext uri="{9D8B030D-6E8A-4147-A177-3AD203B41FA5}">
                      <a16:colId xmlns="" xmlns:a16="http://schemas.microsoft.com/office/drawing/2014/main" val="4067133472"/>
                    </a:ext>
                  </a:extLst>
                </a:gridCol>
                <a:gridCol w="372148">
                  <a:extLst>
                    <a:ext uri="{9D8B030D-6E8A-4147-A177-3AD203B41FA5}">
                      <a16:colId xmlns="" xmlns:a16="http://schemas.microsoft.com/office/drawing/2014/main" val="3540201426"/>
                    </a:ext>
                  </a:extLst>
                </a:gridCol>
                <a:gridCol w="317767">
                  <a:extLst>
                    <a:ext uri="{9D8B030D-6E8A-4147-A177-3AD203B41FA5}">
                      <a16:colId xmlns="" xmlns:a16="http://schemas.microsoft.com/office/drawing/2014/main" val="261336999"/>
                    </a:ext>
                  </a:extLst>
                </a:gridCol>
                <a:gridCol w="317767">
                  <a:extLst>
                    <a:ext uri="{9D8B030D-6E8A-4147-A177-3AD203B41FA5}">
                      <a16:colId xmlns="" xmlns:a16="http://schemas.microsoft.com/office/drawing/2014/main" val="896418331"/>
                    </a:ext>
                  </a:extLst>
                </a:gridCol>
                <a:gridCol w="555602">
                  <a:extLst>
                    <a:ext uri="{9D8B030D-6E8A-4147-A177-3AD203B41FA5}">
                      <a16:colId xmlns="" xmlns:a16="http://schemas.microsoft.com/office/drawing/2014/main" val="1921265269"/>
                    </a:ext>
                  </a:extLst>
                </a:gridCol>
                <a:gridCol w="446186">
                  <a:extLst>
                    <a:ext uri="{9D8B030D-6E8A-4147-A177-3AD203B41FA5}">
                      <a16:colId xmlns="" xmlns:a16="http://schemas.microsoft.com/office/drawing/2014/main" val="3957157199"/>
                    </a:ext>
                  </a:extLst>
                </a:gridCol>
                <a:gridCol w="424564">
                  <a:extLst>
                    <a:ext uri="{9D8B030D-6E8A-4147-A177-3AD203B41FA5}">
                      <a16:colId xmlns="" xmlns:a16="http://schemas.microsoft.com/office/drawing/2014/main" val="3015992761"/>
                    </a:ext>
                  </a:extLst>
                </a:gridCol>
                <a:gridCol w="539877">
                  <a:extLst>
                    <a:ext uri="{9D8B030D-6E8A-4147-A177-3AD203B41FA5}">
                      <a16:colId xmlns="" xmlns:a16="http://schemas.microsoft.com/office/drawing/2014/main" val="4222860957"/>
                    </a:ext>
                  </a:extLst>
                </a:gridCol>
                <a:gridCol w="539877">
                  <a:extLst>
                    <a:ext uri="{9D8B030D-6E8A-4147-A177-3AD203B41FA5}">
                      <a16:colId xmlns="" xmlns:a16="http://schemas.microsoft.com/office/drawing/2014/main" val="2718718150"/>
                    </a:ext>
                  </a:extLst>
                </a:gridCol>
                <a:gridCol w="535947">
                  <a:extLst>
                    <a:ext uri="{9D8B030D-6E8A-4147-A177-3AD203B41FA5}">
                      <a16:colId xmlns="" xmlns:a16="http://schemas.microsoft.com/office/drawing/2014/main" val="1806337360"/>
                    </a:ext>
                  </a:extLst>
                </a:gridCol>
                <a:gridCol w="535947">
                  <a:extLst>
                    <a:ext uri="{9D8B030D-6E8A-4147-A177-3AD203B41FA5}">
                      <a16:colId xmlns="" xmlns:a16="http://schemas.microsoft.com/office/drawing/2014/main" val="1242148325"/>
                    </a:ext>
                  </a:extLst>
                </a:gridCol>
                <a:gridCol w="568706">
                  <a:extLst>
                    <a:ext uri="{9D8B030D-6E8A-4147-A177-3AD203B41FA5}">
                      <a16:colId xmlns="" xmlns:a16="http://schemas.microsoft.com/office/drawing/2014/main" val="3589839402"/>
                    </a:ext>
                  </a:extLst>
                </a:gridCol>
                <a:gridCol w="568706">
                  <a:extLst>
                    <a:ext uri="{9D8B030D-6E8A-4147-A177-3AD203B41FA5}">
                      <a16:colId xmlns="" xmlns:a16="http://schemas.microsoft.com/office/drawing/2014/main" val="4258416617"/>
                    </a:ext>
                  </a:extLst>
                </a:gridCol>
                <a:gridCol w="556912">
                  <a:extLst>
                    <a:ext uri="{9D8B030D-6E8A-4147-A177-3AD203B41FA5}">
                      <a16:colId xmlns="" xmlns:a16="http://schemas.microsoft.com/office/drawing/2014/main" val="304774298"/>
                    </a:ext>
                  </a:extLst>
                </a:gridCol>
                <a:gridCol w="556912">
                  <a:extLst>
                    <a:ext uri="{9D8B030D-6E8A-4147-A177-3AD203B41FA5}">
                      <a16:colId xmlns="" xmlns:a16="http://schemas.microsoft.com/office/drawing/2014/main" val="590652847"/>
                    </a:ext>
                  </a:extLst>
                </a:gridCol>
                <a:gridCol w="501877">
                  <a:extLst>
                    <a:ext uri="{9D8B030D-6E8A-4147-A177-3AD203B41FA5}">
                      <a16:colId xmlns="" xmlns:a16="http://schemas.microsoft.com/office/drawing/2014/main" val="767068959"/>
                    </a:ext>
                  </a:extLst>
                </a:gridCol>
              </a:tblGrid>
              <a:tr h="26344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Наименование классов и отдельных болезней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№ строк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по МКБ-10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пересмотра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Зарегистрировано заболеваний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Снято с диспансерного наблюдения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Состоит под диспансерным наблюдением на конец отчетного года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712380"/>
                  </a:ext>
                </a:extLst>
              </a:tr>
              <a:tr h="8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 воз-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расте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от 0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них (из гр.4):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них (из гр. 5 и 6):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заболеваний с впервые в жизни установленным диагнозом (из гр. 10 и 11):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5204082"/>
                  </a:ext>
                </a:extLst>
              </a:tr>
              <a:tr h="1021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мес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взято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 впервые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 жизни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установ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ленным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взято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выявлено при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профосмотре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2538310"/>
                  </a:ext>
                </a:extLst>
              </a:tr>
              <a:tr h="679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6970674"/>
                  </a:ext>
                </a:extLst>
              </a:tr>
              <a:tr h="173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636138"/>
                  </a:ext>
                </a:extLst>
              </a:tr>
              <a:tr h="46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C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врожденные</a:t>
                      </a:r>
                      <a:r>
                        <a:rPr lang="ru-RU" sz="1000" baseline="0" dirty="0" smtClean="0">
                          <a:solidFill>
                            <a:srgbClr val="C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аномалии системы кровообращения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18.2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Q20-Q28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extLst>
                  <a:ext uri="{0D108BD9-81ED-4DB2-BD59-A6C34878D82A}">
                    <a16:rowId xmlns="" xmlns:a16="http://schemas.microsoft.com/office/drawing/2014/main" val="1849529047"/>
                  </a:ext>
                </a:extLst>
              </a:tr>
              <a:tr h="46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расщелина губы и неба (заячья губа и волчья пасть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18.3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</a:rPr>
                        <a:t>Q35-Q37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extLst>
                  <a:ext uri="{0D108BD9-81ED-4DB2-BD59-A6C34878D82A}">
                    <a16:rowId xmlns="" xmlns:a16="http://schemas.microsoft.com/office/drawing/2014/main" val="571468387"/>
                  </a:ext>
                </a:extLst>
              </a:tr>
              <a:tr h="626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хромосомные аномалии, не классифицированные других рубриках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  18.4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</a:rPr>
                        <a:t>Q90-Q99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73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0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0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BAD91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49443F"/>
              </a:solidFill>
              <a:latin typeface="Montserrat Medium" pitchFamily="2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51935" y="1825625"/>
            <a:ext cx="11112843" cy="3186950"/>
          </a:xfrm>
        </p:spPr>
        <p:txBody>
          <a:bodyPr/>
          <a:lstStyle/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Форма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статистического наблюдения  №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заболеваний,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пациентов, проживающих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обслуживания  медицинской организации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(далее – форма 12),  составляется 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  медицинскими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организациями,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номенклатуру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оказывающие  медицинскую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 в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амбулаторных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Минздрава  России  от 6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г.  № 529н «Об утверждении номенклатуры медицинских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организаций»,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приказом от 21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июля  2016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№ 355  «Об  утверждении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  инструментария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организации  Министерством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федерального  статистического  наблюдения  в  сфере  охраны  здоровья»  Федеральной службы государственной статистики.</a:t>
            </a:r>
          </a:p>
        </p:txBody>
      </p:sp>
    </p:spTree>
    <p:extLst>
      <p:ext uri="{BB962C8B-B14F-4D97-AF65-F5344CB8AC3E}">
        <p14:creationId xmlns:p14="http://schemas.microsoft.com/office/powerpoint/2010/main" val="25935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(3004)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 с болезнями системы кровообращения, состоящих под диспансерным наблюдением (стр. 10.0 гр. 8)  1 ________, из них снято 2 _______, из них умерло (из графы 2)    3 _______, из них умерло от болезней системы кровообращения (из графы 3)    4 __________.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графу 1 включаются все взрослые пациенты с болезнями системы кровообращения, состоявшие в отчетном году под диспансерным наблюдением.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графу 2 включаются все взрослые пациенты из графы 1, снятые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диспансерного наблюдения в отчетном году по всем основаниям (переезд, смерть и пр.).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графу 3 включаются все взрослые пациенты из графы 2, снятые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диспансерного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отчетном году по причине смерти.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графу 4 включаются все взрослые пациенты из графы 3, снятые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диспансерного наблюдения в отчетном году по причине смерти от болезней системы кровообращения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365125"/>
            <a:ext cx="12192000" cy="662956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0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329" y="1054245"/>
            <a:ext cx="11151908" cy="5695347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Подтабличник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3004 содержит информацию о количестве лиц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(физических лиц)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болезнями системы кровообращения взятых на диспансерный учет в течении отчетного года (впервые и предыдущие годы) и их движение в течение года.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(1) – снято (по всем причинам) (2 из гр. 1) – умерло (по всем причинам) (3 из гр. 2) – умерло (конкретно от болезни системы кровообращения) (4 из гр. 3).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лиц с болезнями системы кровообращения, состоящих под диспансерным наблюдением (стр. 10.0 гр. 8)  1 ________, из них снято 2 _______, из них умерло (из графы 2)    3 _______, из них умерло от болезней системы кровообращения (из графы 3)    4 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__________.</a:t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Графы 3 и 4 могут быть равны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831850" y="6674177"/>
            <a:ext cx="10515600" cy="4147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69383" y="861694"/>
            <a:ext cx="10004155" cy="503541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3005)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пациентов, находившихся в отчетном году под диспансерным наблюдением по поводу перенесенного острого нарушения мозгового кровообращения, инфаркта миокарда, а также которым были выполнены аортокоронарное шунтирование,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ангиопластика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коронарных артерий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катетерная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абляция по поводу сердечно-сосудистых заболеваний, за исключением лиц, имеющих право на получение социальной услуги в виде обеспечения лекарственными препаратами в соответствии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17.07.1999 года №178 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социальной помощи»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__________ ,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число взрослых пациентов, находившихся в отчетном году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диспансерным наблюдением по поводу перенесенного острого нарушения мозгового кровообращения, инфаркта миокарда, а также которым были выполнены аортокоронарное шунтирование,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ангиопластика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коронарных артерий со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катетерная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абляция по поводу сердечно-сосудистых заболеваний и бесплатно получавших необходимые лекарственные препараты в амбулаторных условиях, за исключением лиц, имеющих право на социальную помощь    2 __________.</a:t>
            </a:r>
            <a:r>
              <a:rPr lang="ru-RU" dirty="0"/>
              <a:t/>
            </a:r>
            <a:br>
              <a:rPr lang="ru-RU" dirty="0"/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226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подтабличнику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3005</a:t>
            </a:r>
            <a:b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Термины: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сердечно-сосудистое событие –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мозгового кровообращения, инфаркт миокарда, а также аортокоронарное шунтирование,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ангиопластика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коронарных артерий со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стентированием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катетерная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абляция проведенные пациентам по поводу сердечно-сосудистых заболеваний;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пациенты высокого риска – взрослые физические лица, которые перенесли сердечно-сосудистое событие.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76855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3005 заполняется следующим образом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графу 1 включаются все взрослые пациенты из числа физических лиц с болезнями системы кровообращения, состоявших под диспансерным наблюдением в отчетном году (таблица 3004, графа 1), перенесшие острое нарушение мозгового кровообращения, инфаркт миокарда, а также которым выполнены аортокоронарное шунтирование,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ангиопластика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коронарных артерий со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катетерная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абляция по поводу сердечно-сосудистых заболеваний, у которых с даты постановки диагноза и (или) выполнения хирургического вмешательства прошло менее 2 лет,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лиц, за исключением лиц, имеющих право на получение социальной услуги в виде обеспечения лекарственными препаратами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Федеральным законом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17.07.1999 годом №178«О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социальной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 два года отсчитывается от последнего сердечно-сосудистого события.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графу 2 включаются все взрослые пациенты из графы 1, получившие в отчетном году лекарственные препараты, т.е. которым были выписаны рецепты, по перечню, утвержденному Министерством здравоохранения Российской Федерации, в амбулаторных условиях в рамках федерального проекта «Борьба с сердечно-сосудистыми заболеваниями».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Пациенты высокого риска, получившие в отчетном году лекарственные препараты (которым были выписаны рецепты), включаются в графу 2 однократно, независимо от кратности (периодичности) получения рецептов в отчетном году.</a:t>
            </a:r>
            <a:r>
              <a:rPr lang="ru-RU" dirty="0"/>
              <a:t/>
            </a:r>
            <a:br>
              <a:rPr lang="ru-RU" dirty="0"/>
            </a:b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0654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424206"/>
            <a:ext cx="10515600" cy="2885664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(4000)              ПЕНСИОННЫЙ ВОЗРАСТ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мужчин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женщин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трудоспособного и старше трудоспособного возраста, для составления годового статистического отчета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№409 от 17 июля 2019 г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ПФР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624" y="2356833"/>
            <a:ext cx="7237926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12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2341" y="1046617"/>
            <a:ext cx="10744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Таблица 1000</a:t>
            </a:r>
            <a:endParaRPr lang="ru-RU" altLang="ko-KR" b="1" dirty="0">
              <a:solidFill>
                <a:srgbClr val="AF201F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dirty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(Графа 15 за 2020 г)</a:t>
            </a:r>
            <a:r>
              <a:rPr lang="ru-RU" altLang="ko-KR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– (переходные дети в подростки) + (впервые взятые на Д-учет в текущем году) + (вновь прибывшие) + (ранее стоящие на Д-учете «оторвавшиеся» и кому диагноз был ранее установлен, но на Д-учете не состоял) = </a:t>
            </a:r>
            <a:r>
              <a:rPr lang="ru-RU" altLang="ko-KR" b="1" dirty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графа 8</a:t>
            </a:r>
            <a:r>
              <a:rPr lang="ru-RU" altLang="ko-KR" b="1" dirty="0" smtClean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</a:t>
            </a:r>
            <a:endParaRPr lang="ru-RU" altLang="ko-KR" b="1" dirty="0">
              <a:solidFill>
                <a:srgbClr val="00206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dirty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Таблица 2000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dirty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(Графа 15 за 2020 г)</a:t>
            </a:r>
            <a:r>
              <a:rPr lang="ru-RU" altLang="ko-KR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– (переходные подростки во взрослые) + (впервые взятые на Д-учет в текущем году) + (вновь прибывшие) + (ранее стоящие на Д-учете «оторвавшиеся» и кому диагноз был ранее установлен, но на Д-учете не состоял) + (переходные из детей, таблицы 1000) = </a:t>
            </a:r>
            <a:r>
              <a:rPr lang="ru-RU" altLang="ko-KR" b="1" dirty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графа 8</a:t>
            </a:r>
            <a:r>
              <a:rPr lang="ru-RU" altLang="ko-KR" b="1" dirty="0" smtClean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</a:t>
            </a:r>
            <a:endParaRPr lang="ru-RU" altLang="ko-KR" b="1" dirty="0">
              <a:solidFill>
                <a:srgbClr val="00206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dirty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Таблица 3000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dirty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(Графа 15 за 2020 г)</a:t>
            </a:r>
            <a:r>
              <a:rPr lang="ru-RU" altLang="ko-KR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+ (впервые взятые на Д-учет в текущем году) + (вновь прибывшие) + (ранее стоящие на Д-учете «оторвавшиеся» и кому диагноз был ранее установлен, но на Д-учете не состоял) + (переходные из подростков, таблицы 2000) = </a:t>
            </a:r>
            <a:r>
              <a:rPr lang="ru-RU" altLang="ko-KR" b="1" dirty="0">
                <a:solidFill>
                  <a:srgbClr val="AF201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графа 8.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2065" y="4740008"/>
            <a:ext cx="10882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ru-RU" altLang="ru-RU" b="1" dirty="0" smtClean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таблицам</a:t>
            </a:r>
          </a:p>
          <a:p>
            <a:pPr latinLnBrk="1">
              <a:defRPr/>
            </a:pPr>
            <a:r>
              <a:rPr lang="ru-RU" altLang="ru-RU" b="1" dirty="0" smtClean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altLang="ru-RU" b="1" dirty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снято с диспансерного наблюдения (по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причинам: выздоровление, улучшение, смерть, переезд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место жительства и др.)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6343" y="5613609"/>
            <a:ext cx="10587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в другую возрастную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не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графу 14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6344" y="6127234"/>
            <a:ext cx="10640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строкам таблиц </a:t>
            </a:r>
            <a:r>
              <a:rPr lang="ru-RU" altLang="ru-RU" b="1" dirty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1000, 2000, 3000, </a:t>
            </a:r>
            <a:r>
              <a:rPr lang="ru-RU" altLang="ru-RU" b="1" dirty="0" smtClean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графы 8 минус графа 14 равно графе 15,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строкам раздела 6.0</a:t>
            </a:r>
          </a:p>
        </p:txBody>
      </p:sp>
    </p:spTree>
    <p:extLst>
      <p:ext uri="{BB962C8B-B14F-4D97-AF65-F5344CB8AC3E}">
        <p14:creationId xmlns:p14="http://schemas.microsoft.com/office/powerpoint/2010/main" val="31115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</a:p>
          <a:p>
            <a:pPr algn="ctr">
              <a:defRPr/>
            </a:pP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latinLnBrk="1"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таблицы 1500 не могут быть </a:t>
            </a:r>
          </a:p>
          <a:p>
            <a:pPr marL="0" indent="0" algn="ctr" latinLnBrk="1"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таблицы 1000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584101"/>
            <a:ext cx="10515600" cy="687299"/>
          </a:xfrm>
        </p:spPr>
        <p:txBody>
          <a:bodyPr>
            <a:noAutofit/>
          </a:bodyPr>
          <a:lstStyle/>
          <a:p>
            <a:pPr latinLnBrk="1"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Дети  (15-17 лет включительно)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(2000)</a:t>
            </a:r>
            <a:r>
              <a:rPr lang="ru-RU" altLang="ru-RU" sz="1800" b="1" dirty="0">
                <a:solidFill>
                  <a:srgbClr val="002060"/>
                </a:solidFill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</a:rPr>
            </a:br>
            <a:endParaRPr lang="ru-RU" sz="18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36052"/>
              </p:ext>
            </p:extLst>
          </p:nvPr>
        </p:nvGraphicFramePr>
        <p:xfrm>
          <a:off x="838200" y="2271400"/>
          <a:ext cx="8406737" cy="4287741"/>
        </p:xfrm>
        <a:graphic>
          <a:graphicData uri="http://schemas.openxmlformats.org/drawingml/2006/table">
            <a:tbl>
              <a:tblPr/>
              <a:tblGrid>
                <a:gridCol w="1602884">
                  <a:extLst>
                    <a:ext uri="{9D8B030D-6E8A-4147-A177-3AD203B41FA5}">
                      <a16:colId xmlns="" xmlns:a16="http://schemas.microsoft.com/office/drawing/2014/main" val="3046947454"/>
                    </a:ext>
                  </a:extLst>
                </a:gridCol>
                <a:gridCol w="481987">
                  <a:extLst>
                    <a:ext uri="{9D8B030D-6E8A-4147-A177-3AD203B41FA5}">
                      <a16:colId xmlns="" xmlns:a16="http://schemas.microsoft.com/office/drawing/2014/main" val="2532008849"/>
                    </a:ext>
                  </a:extLst>
                </a:gridCol>
                <a:gridCol w="539633">
                  <a:extLst>
                    <a:ext uri="{9D8B030D-6E8A-4147-A177-3AD203B41FA5}">
                      <a16:colId xmlns="" xmlns:a16="http://schemas.microsoft.com/office/drawing/2014/main" val="1350017564"/>
                    </a:ext>
                  </a:extLst>
                </a:gridCol>
                <a:gridCol w="464372">
                  <a:extLst>
                    <a:ext uri="{9D8B030D-6E8A-4147-A177-3AD203B41FA5}">
                      <a16:colId xmlns="" xmlns:a16="http://schemas.microsoft.com/office/drawing/2014/main" val="1650661875"/>
                    </a:ext>
                  </a:extLst>
                </a:gridCol>
                <a:gridCol w="462771">
                  <a:extLst>
                    <a:ext uri="{9D8B030D-6E8A-4147-A177-3AD203B41FA5}">
                      <a16:colId xmlns="" xmlns:a16="http://schemas.microsoft.com/office/drawing/2014/main" val="1484399213"/>
                    </a:ext>
                  </a:extLst>
                </a:gridCol>
                <a:gridCol w="539633">
                  <a:extLst>
                    <a:ext uri="{9D8B030D-6E8A-4147-A177-3AD203B41FA5}">
                      <a16:colId xmlns="" xmlns:a16="http://schemas.microsoft.com/office/drawing/2014/main" val="2195246018"/>
                    </a:ext>
                  </a:extLst>
                </a:gridCol>
                <a:gridCol w="539633">
                  <a:extLst>
                    <a:ext uri="{9D8B030D-6E8A-4147-A177-3AD203B41FA5}">
                      <a16:colId xmlns="" xmlns:a16="http://schemas.microsoft.com/office/drawing/2014/main" val="4063636417"/>
                    </a:ext>
                  </a:extLst>
                </a:gridCol>
                <a:gridCol w="541234">
                  <a:extLst>
                    <a:ext uri="{9D8B030D-6E8A-4147-A177-3AD203B41FA5}">
                      <a16:colId xmlns="" xmlns:a16="http://schemas.microsoft.com/office/drawing/2014/main" val="3421951"/>
                    </a:ext>
                  </a:extLst>
                </a:gridCol>
                <a:gridCol w="619696">
                  <a:extLst>
                    <a:ext uri="{9D8B030D-6E8A-4147-A177-3AD203B41FA5}">
                      <a16:colId xmlns="" xmlns:a16="http://schemas.microsoft.com/office/drawing/2014/main" val="4020531953"/>
                    </a:ext>
                  </a:extLst>
                </a:gridCol>
                <a:gridCol w="621297">
                  <a:extLst>
                    <a:ext uri="{9D8B030D-6E8A-4147-A177-3AD203B41FA5}">
                      <a16:colId xmlns="" xmlns:a16="http://schemas.microsoft.com/office/drawing/2014/main" val="3106029796"/>
                    </a:ext>
                  </a:extLst>
                </a:gridCol>
                <a:gridCol w="462771">
                  <a:extLst>
                    <a:ext uri="{9D8B030D-6E8A-4147-A177-3AD203B41FA5}">
                      <a16:colId xmlns="" xmlns:a16="http://schemas.microsoft.com/office/drawing/2014/main" val="2449385186"/>
                    </a:ext>
                  </a:extLst>
                </a:gridCol>
                <a:gridCol w="462770">
                  <a:extLst>
                    <a:ext uri="{9D8B030D-6E8A-4147-A177-3AD203B41FA5}">
                      <a16:colId xmlns="" xmlns:a16="http://schemas.microsoft.com/office/drawing/2014/main" val="516211799"/>
                    </a:ext>
                  </a:extLst>
                </a:gridCol>
                <a:gridCol w="621297">
                  <a:extLst>
                    <a:ext uri="{9D8B030D-6E8A-4147-A177-3AD203B41FA5}">
                      <a16:colId xmlns="" xmlns:a16="http://schemas.microsoft.com/office/drawing/2014/main" val="4126350089"/>
                    </a:ext>
                  </a:extLst>
                </a:gridCol>
                <a:gridCol w="446759">
                  <a:extLst>
                    <a:ext uri="{9D8B030D-6E8A-4147-A177-3AD203B41FA5}">
                      <a16:colId xmlns="" xmlns:a16="http://schemas.microsoft.com/office/drawing/2014/main" val="1295410531"/>
                    </a:ext>
                  </a:extLst>
                </a:gridCol>
              </a:tblGrid>
              <a:tr h="25394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№ строк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Код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по МКБ-10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пере-смотра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Зарегистрировано заболеваний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Снято с диспан-серного наблю-дения 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Состоит под диспан-серным наблюде-нием на конец отчетного года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из них (из гр. 15): юноши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4753010"/>
                  </a:ext>
                </a:extLst>
              </a:tr>
              <a:tr h="1015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из них: юноши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из заболеваний с впервые в жизни установленным диагнозом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(из гр. 9):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из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заболе-ваний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с впервые в жизни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установ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-ленным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диагно-зом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(из гр. 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юноши</a:t>
                      </a:r>
                    </a:p>
                  </a:txBody>
                  <a:tcPr marL="22958" marR="22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9903840"/>
                  </a:ext>
                </a:extLst>
              </a:tr>
              <a:tr h="2383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взято под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диспансер-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ное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наблю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с впервые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 жизни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установ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 ленным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диагно-зом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взято под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диспансер-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ное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наблю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выявле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-но при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проф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-осмотре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выявлено при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диспан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серизации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определен-ных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групп взрослого населения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0024852"/>
                  </a:ext>
                </a:extLst>
              </a:tr>
              <a:tr h="253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6149345"/>
                  </a:ext>
                </a:extLst>
              </a:tr>
              <a:tr h="38091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Зарегистрировано заболеваний – всего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А00-Т98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749845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324304" y="2967335"/>
            <a:ext cx="2485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графа 12 - выявлено при диспансеризации определенных групп взрослого населения (гр. 12) – следует читать -  выявлено при диспансеризации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3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569"/>
          </a:xfrm>
        </p:spPr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latinLnBrk="1">
              <a:buNone/>
              <a:defRPr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таблицы 2000 -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«девушки»:</a:t>
            </a:r>
          </a:p>
          <a:p>
            <a:pPr algn="ctr" latinLnBrk="1">
              <a:defRPr/>
            </a:pP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latinLnBrk="1">
              <a:buNone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«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всего» (гр.4) – «из них: юноши» (гр.7) = «всего девушки»;</a:t>
            </a:r>
          </a:p>
          <a:p>
            <a:pPr algn="just" latinLnBrk="1">
              <a:defRPr/>
            </a:pPr>
            <a:endParaRPr 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latinLnBrk="1">
              <a:buNone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«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впервые в жизни ..» (гр.9) – «из заболеваний … юноши»  (гр.13) = </a:t>
            </a:r>
          </a:p>
          <a:p>
            <a:pPr marL="0" indent="0" algn="just" latinLnBrk="1">
              <a:buNone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«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девушки впервые</a:t>
            </a: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 latinLnBrk="1">
              <a:buNone/>
              <a:defRPr/>
            </a:pPr>
            <a:endParaRPr lang="ru-RU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latinLnBrk="1">
              <a:buNone/>
              <a:defRPr/>
            </a:pPr>
            <a:r>
              <a:rPr lang="ru-RU" u="sng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r>
              <a:rPr lang="ru-RU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«всего девушки»:</a:t>
            </a:r>
          </a:p>
          <a:p>
            <a:pPr algn="ctr" latinLnBrk="1">
              <a:defRPr/>
            </a:pPr>
            <a:endParaRPr lang="ru-RU" u="sng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latinLnBrk="1">
              <a:buNone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девушки впервые»  -  не должно быть отрицательных </a:t>
            </a:r>
          </a:p>
          <a:p>
            <a:pPr marL="0" indent="0" algn="just" latinLnBrk="1">
              <a:buNone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значений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1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441012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890496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fontAlgn="base" latin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12 формируется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сведений о пациентах </a:t>
            </a:r>
            <a:b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 по 31 декабря 2021 года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199" y="1825625"/>
            <a:ext cx="10805719" cy="4351338"/>
          </a:xfrm>
        </p:spPr>
        <p:txBody>
          <a:bodyPr>
            <a:normAutofit fontScale="70000" lnSpcReduction="20000"/>
          </a:bodyPr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endParaRPr lang="ru-RU" alt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12 формируется по 6 разделам</a:t>
            </a:r>
          </a:p>
          <a:p>
            <a:pPr marL="342900" lvl="0" indent="-342900" algn="ctr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endParaRPr lang="ru-RU" sz="36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Дети (0-14 лет включительно) - 1000, 1001, 1002, 1003, 1004, 1100.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Дети первых трех лет жизни - 1500, 1600, 1601, 1650, 1700, 1800, 1900. 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Дети (15-17 лет включительно)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- 2000, 2001, 2003, 2004,  2100.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Взрослые (18 лет и более) - 3000, 3002, 3003, 3004, 3005, 3100.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Взрослые  старше  трудоспособного  возраста </a:t>
            </a:r>
            <a:r>
              <a:rPr lang="ru-RU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4000, 4001, 4003, 4004, 4100.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Диспансеризация студентов высших учебных заведений – 5000, 5100</a:t>
            </a:r>
            <a:endParaRPr lang="ru-RU" sz="3600" dirty="0">
              <a:solidFill>
                <a:srgbClr val="002060"/>
              </a:solidFill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endParaRPr lang="ru-RU" alt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2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502"/>
            <a:ext cx="12192000" cy="59737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8611"/>
              </p:ext>
            </p:extLst>
          </p:nvPr>
        </p:nvGraphicFramePr>
        <p:xfrm>
          <a:off x="1004555" y="1455312"/>
          <a:ext cx="10233492" cy="5141448"/>
        </p:xfrm>
        <a:graphic>
          <a:graphicData uri="http://schemas.openxmlformats.org/drawingml/2006/table">
            <a:tbl>
              <a:tblPr/>
              <a:tblGrid>
                <a:gridCol w="1951172">
                  <a:extLst>
                    <a:ext uri="{9D8B030D-6E8A-4147-A177-3AD203B41FA5}">
                      <a16:colId xmlns="" xmlns:a16="http://schemas.microsoft.com/office/drawing/2014/main" val="1881119888"/>
                    </a:ext>
                  </a:extLst>
                </a:gridCol>
                <a:gridCol w="585352">
                  <a:extLst>
                    <a:ext uri="{9D8B030D-6E8A-4147-A177-3AD203B41FA5}">
                      <a16:colId xmlns="" xmlns:a16="http://schemas.microsoft.com/office/drawing/2014/main" val="4238039732"/>
                    </a:ext>
                  </a:extLst>
                </a:gridCol>
                <a:gridCol w="658520">
                  <a:extLst>
                    <a:ext uri="{9D8B030D-6E8A-4147-A177-3AD203B41FA5}">
                      <a16:colId xmlns="" xmlns:a16="http://schemas.microsoft.com/office/drawing/2014/main" val="3585589043"/>
                    </a:ext>
                  </a:extLst>
                </a:gridCol>
                <a:gridCol w="565027">
                  <a:extLst>
                    <a:ext uri="{9D8B030D-6E8A-4147-A177-3AD203B41FA5}">
                      <a16:colId xmlns="" xmlns:a16="http://schemas.microsoft.com/office/drawing/2014/main" val="2497048741"/>
                    </a:ext>
                  </a:extLst>
                </a:gridCol>
                <a:gridCol w="562994">
                  <a:extLst>
                    <a:ext uri="{9D8B030D-6E8A-4147-A177-3AD203B41FA5}">
                      <a16:colId xmlns="" xmlns:a16="http://schemas.microsoft.com/office/drawing/2014/main" val="406443089"/>
                    </a:ext>
                  </a:extLst>
                </a:gridCol>
                <a:gridCol w="658520">
                  <a:extLst>
                    <a:ext uri="{9D8B030D-6E8A-4147-A177-3AD203B41FA5}">
                      <a16:colId xmlns="" xmlns:a16="http://schemas.microsoft.com/office/drawing/2014/main" val="584396954"/>
                    </a:ext>
                  </a:extLst>
                </a:gridCol>
                <a:gridCol w="656488">
                  <a:extLst>
                    <a:ext uri="{9D8B030D-6E8A-4147-A177-3AD203B41FA5}">
                      <a16:colId xmlns="" xmlns:a16="http://schemas.microsoft.com/office/drawing/2014/main" val="350913096"/>
                    </a:ext>
                  </a:extLst>
                </a:gridCol>
                <a:gridCol w="658520">
                  <a:extLst>
                    <a:ext uri="{9D8B030D-6E8A-4147-A177-3AD203B41FA5}">
                      <a16:colId xmlns="" xmlns:a16="http://schemas.microsoft.com/office/drawing/2014/main" val="2295840222"/>
                    </a:ext>
                  </a:extLst>
                </a:gridCol>
                <a:gridCol w="754047">
                  <a:extLst>
                    <a:ext uri="{9D8B030D-6E8A-4147-A177-3AD203B41FA5}">
                      <a16:colId xmlns="" xmlns:a16="http://schemas.microsoft.com/office/drawing/2014/main" val="3865762379"/>
                    </a:ext>
                  </a:extLst>
                </a:gridCol>
                <a:gridCol w="756080">
                  <a:extLst>
                    <a:ext uri="{9D8B030D-6E8A-4147-A177-3AD203B41FA5}">
                      <a16:colId xmlns="" xmlns:a16="http://schemas.microsoft.com/office/drawing/2014/main" val="1649495497"/>
                    </a:ext>
                  </a:extLst>
                </a:gridCol>
                <a:gridCol w="562995">
                  <a:extLst>
                    <a:ext uri="{9D8B030D-6E8A-4147-A177-3AD203B41FA5}">
                      <a16:colId xmlns="" xmlns:a16="http://schemas.microsoft.com/office/drawing/2014/main" val="2659975239"/>
                    </a:ext>
                  </a:extLst>
                </a:gridCol>
                <a:gridCol w="565027">
                  <a:extLst>
                    <a:ext uri="{9D8B030D-6E8A-4147-A177-3AD203B41FA5}">
                      <a16:colId xmlns="" xmlns:a16="http://schemas.microsoft.com/office/drawing/2014/main" val="1449845348"/>
                    </a:ext>
                  </a:extLst>
                </a:gridCol>
                <a:gridCol w="754047">
                  <a:extLst>
                    <a:ext uri="{9D8B030D-6E8A-4147-A177-3AD203B41FA5}">
                      <a16:colId xmlns="" xmlns:a16="http://schemas.microsoft.com/office/drawing/2014/main" val="946141164"/>
                    </a:ext>
                  </a:extLst>
                </a:gridCol>
                <a:gridCol w="544703">
                  <a:extLst>
                    <a:ext uri="{9D8B030D-6E8A-4147-A177-3AD203B41FA5}">
                      <a16:colId xmlns="" xmlns:a16="http://schemas.microsoft.com/office/drawing/2014/main" val="2504849426"/>
                    </a:ext>
                  </a:extLst>
                </a:gridCol>
              </a:tblGrid>
              <a:tr h="42699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Наименование классов и отдельных болезней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(2000)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№ строк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Код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по МКБ-10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пере-смотра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Зарегистрировано заболеваний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Снято с диспан-серного наблю-дения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Состоит под диспан-серным наблюде-нием на конец отчетного года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из них (из гр. 15): юноши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4449207"/>
                  </a:ext>
                </a:extLst>
              </a:tr>
              <a:tr h="396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всего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из них: юноши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из них (из гр. 4):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из заболеваний с впервые в жизни установленным диагнозом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(из гр. 9):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из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заболе-ваний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с впервые в жизни</a:t>
                      </a:r>
                      <a:b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</a:b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установ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-ленным</a:t>
                      </a:r>
                      <a:b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</a:b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диагно-зом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/>
                      </a:r>
                      <a:b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</a:b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(из гр. 10)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юноши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22958" marR="22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3631990"/>
                  </a:ext>
                </a:extLst>
              </a:tr>
              <a:tr h="1134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взято под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диспансер-ное наблю-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дение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с впервые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 жизни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установ- ленным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диагно-зом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взято под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диспансер-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ное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наблю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дение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выявле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-но при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проф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-осмотре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выявлено при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диспан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серизации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определен-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ных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групп взрослого населения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1679277"/>
                  </a:ext>
                </a:extLst>
              </a:tr>
              <a:tr h="131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83997296"/>
                  </a:ext>
                </a:extLst>
              </a:tr>
              <a:tr h="550926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болезни эндокринной системы, расстройства питания и нарушения обмена веществ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 5.0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Е00-Е89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8854557"/>
                  </a:ext>
                </a:extLst>
              </a:tr>
              <a:tr h="23953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дисфункция яичников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5.7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Е28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0575032"/>
                  </a:ext>
                </a:extLst>
              </a:tr>
              <a:tr h="18307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дисфункция яичек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5.8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Е29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3259966"/>
                  </a:ext>
                </a:extLst>
              </a:tr>
              <a:tr h="262802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болезни мочеполовой системы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N00-N99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Помните о данных строчках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3644771"/>
                  </a:ext>
                </a:extLst>
              </a:tr>
              <a:tr h="232691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болезни предстательной железы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15.5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N40-N42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5785988"/>
                  </a:ext>
                </a:extLst>
              </a:tr>
              <a:tr h="367856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доброкачественная дисплазия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молочной железы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2368389"/>
                  </a:ext>
                </a:extLst>
              </a:tr>
              <a:tr h="367856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воспалительные болезни женских тазовых органов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N70-N73, 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N75-N76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1700563"/>
                  </a:ext>
                </a:extLst>
              </a:tr>
              <a:tr h="232691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из них: сальпингит и оофорит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.1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N70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5812372"/>
                  </a:ext>
                </a:extLst>
              </a:tr>
              <a:tr h="18307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эндометриоз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80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4039449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эрозия и эктропион шейки матки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N86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2907960"/>
                  </a:ext>
                </a:extLst>
              </a:tr>
              <a:tr h="155194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расстройства менструаций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15.1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91-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94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5965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4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544372"/>
          </a:xfrm>
        </p:spPr>
        <p:txBody>
          <a:bodyPr/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Таблицы 3000 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«</a:t>
            </a:r>
            <a:r>
              <a:rPr lang="ru-RU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врослые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значения в </a:t>
            </a:r>
            <a:r>
              <a:rPr lang="ru-RU" sz="2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графоклетках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таблицы 4000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быть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авны или меньше, в 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соответствующих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графоклетках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таблицы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Закрещенные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графоклетки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заполняются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Регистрация 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 осуществляется  по году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 в  отчетном  году  ребенку исполняется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(с 1 января – по 31 декабря),  то 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 считается под-ростком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18 лет – взрослым, т.е. переход из одной возрастной группы в другую </a:t>
            </a:r>
            <a:r>
              <a:rPr lang="ru-RU" alt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-водится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года в не зависимости от того, когда  у  ребёнка или подростка день рождения.  При  этом вся их ранее известная заболеваемость показывается в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графе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всего, и только вновь выявленная в текущем году в первичной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(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9 и 11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подростков, графа 9 у взрослых) соответствующих  таблиц.</a:t>
            </a: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4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" y="966537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06395" y="1046617"/>
            <a:ext cx="9986319" cy="1877815"/>
          </a:xfrm>
        </p:spPr>
        <p:txBody>
          <a:bodyPr>
            <a:normAutofit/>
          </a:bodyPr>
          <a:lstStyle/>
          <a:p>
            <a:pPr lvl="0" fontAlgn="base" latin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 заболеваниях, выявленных у  больных, поступивших  в  стационар, минуя поликлинику, следует  включать  в отчёт на общих основаниях. 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Талон  амбулаторного пациента  может  быть  заполнен в </a:t>
            </a:r>
            <a:r>
              <a:rPr lang="ru-RU" altLang="ru-RU" sz="18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стационаре и передан в поликлинику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либо заполнен  в  поликлинике на основании выписки из карты стационарного больного. 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0" y="277428"/>
            <a:ext cx="10515600" cy="94213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757" y="2437532"/>
            <a:ext cx="11854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 острые  заболевания  и  состояния  (например: острый  отит, острый миокардит, острые  респираторные  инфекции  верхних и нижних  дыхательных  путей,  грипп, а также травмы, за исключением 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 регистрируются столько раз, сколько они возникают  в течение отчетного года.  При  этом  графа  4 должна быть равна  графе  9  по  соответствующим  строкам  таблиц 1000, 1500, 2000, 3000 и  4000. На  начало года по данным строкам 0.</a:t>
            </a:r>
          </a:p>
          <a:p>
            <a:pPr lvl="0" algn="just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Это не относится к тем заболеваниям, при которых острые формы могут переходить в хронические.</a:t>
            </a:r>
          </a:p>
          <a:p>
            <a:pPr lvl="0" algn="just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обострении  хронических заболеваний регистрируют эти хронические заболевания, а не их острые формы.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1752" y="4935190"/>
            <a:ext cx="80813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стрые заболевания (ОРВИ, пневмонии, ОНМК и т.д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профосмотре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ВЫЯВЛЯЮТСЯ!!!</a:t>
            </a:r>
            <a:endParaRPr lang="ru-RU" sz="2800" dirty="0">
              <a:solidFill>
                <a:srgbClr val="AF2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1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748145"/>
            <a:ext cx="10515600" cy="1521230"/>
          </a:xfrm>
        </p:spPr>
        <p:txBody>
          <a:bodyPr>
            <a:normAutofit/>
          </a:bodyPr>
          <a:lstStyle/>
          <a:p>
            <a:pPr lvl="0" fontAlgn="base" latin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77884" y="1504492"/>
            <a:ext cx="10515600" cy="4663440"/>
          </a:xfrm>
        </p:spPr>
        <p:txBody>
          <a:bodyPr>
            <a:normAutofit/>
          </a:bodyPr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таблицах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графе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строкам:</a:t>
            </a:r>
            <a:endParaRPr lang="ru-RU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2.1,  2.2,  7.1,  7.1.1, 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7.1.2, 9.2.1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10.1, 10.4.1.1, 10.4.2, 10.4.3, 10.4.4, 10.5.1, 10.5.2, 10.5.3, 10.6.1, 10.6.2, 10.6.3, 10.6.4, 10.6.7, 11.1,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11.1.1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11.1.2, 11.2, 11.3, 11.4,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12.9.1, 17.0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 20.0  может  быть неравенство на коды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Т90-Т98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больных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вибра-ционной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болезнью 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др.профзаболевания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больных получающих лечение по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травме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года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случае необходимо письменное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5"/>
            <a:ext cx="10611118" cy="4351338"/>
          </a:xfrm>
        </p:spPr>
        <p:txBody>
          <a:bodyPr/>
          <a:lstStyle/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Если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обратился  за  медицинской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помощью, минуя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поликлинику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больницу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Талон  амбулаторного пациента» (далее –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Талон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заполняют в поликлинике после выписки пациента из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стациона-ра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основании «Выписного эпикриза». При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этом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пациент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прием,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Талоне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произво-дится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 регистрации  всех заболеваний для включения этих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сведений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ста-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тистического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№12 и вносится отметка о посещении. 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Если  пациент на  прием  не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пришел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в Талоне регистрируются все заболевания без отметки о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посе-щении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Талоне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должно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зарегистрировано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поводу  заболевания,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включаю-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щие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 одно или несколько посещений, в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которых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обращения достигнута. При 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-нении Талона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  также делает отметки о дате впервые выявленного основного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сопутствующих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забо-леваний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взятии и снятии с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диспансерного учета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 для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формы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феде-рального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наблюдения № 12.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Некоторые инфекционные и паразитарные болезни.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А00-И99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2. Новообразования.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C00-D48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3. Болезни крови, кроветворных органов и отдельные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вовлекающие иммунный механизм.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D50-D8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4.2 включает в себя коды D65-D69 и включает в себя тромбоцитопении,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тромбоцитопатии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аллергический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васкулит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(код D69.X).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282" y="192180"/>
            <a:ext cx="12340281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272"/>
          </a:xfrm>
        </p:spPr>
        <p:txBody>
          <a:bodyPr>
            <a:no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061502"/>
            <a:ext cx="10399848" cy="2713424"/>
          </a:xfrm>
        </p:spPr>
        <p:txBody>
          <a:bodyPr>
            <a:normAutofit/>
          </a:bodyPr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Болезни эндокринной системы, расстройства питания и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веществ. </a:t>
            </a: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Е00-Е90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Гиперплазия щитовидной железы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шифруется кодом – E04.0. </a:t>
            </a: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физическом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кодируют по эндокринной патологии–E45.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Строки 5.4, 5.15 у взрослых и подростков диагноз «Гипофизарный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Гипопитуитаризм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юношеский» - всегда учитывается с «-»,  так  как  первично диагноз устанавливается еще в детском возрасте (код –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Е23.0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3521839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5. Психические расстройства и расстройства поведения. </a:t>
            </a: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F00-F99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4, 9, 15 формы 12 равны соответствующим графам и строкам форм 10, 11, 36, 37 (за минусом диагнозов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с*) 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с обязательным движением диспансерной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графа 14 = графа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1" y="4743008"/>
            <a:ext cx="5249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F00*  Деменция  при болезни Альцгеймера (G30.-+)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F02* Деменция при других болезнях, классифицированных в других  рубриках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G30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 Альцгеймера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G30.1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Поздняя болезнь Альцгеймера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G30.8 Другие формы болезни Альцгеймера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G30.9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 Альцгеймера неуточненная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G20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 Паркинсона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7719" y="54606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Неврологические заболевания показываются по 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строчке 7.0, по строке 6.0 не показываются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804131"/>
            <a:ext cx="10515600" cy="1846991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Болезни нервной системы.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G00-G99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472744"/>
            <a:ext cx="10572482" cy="3704219"/>
          </a:xfrm>
        </p:spPr>
        <p:txBody>
          <a:bodyPr>
            <a:normAutofit/>
          </a:bodyPr>
          <a:lstStyle/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7.0.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Вегетативные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расстройства, которые проявляются в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регуляции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сердечнососудистой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дыхательной и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др.систем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синдромом таких заболеваний,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как:    гипертоническая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хроническая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ишемическая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 сердца, эндокринные нарушения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учету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заболевание.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вегетативной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-темы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кодируются G90.8,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соматоформная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вегетативной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 F45.3 (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диаг-ноз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психиатр). 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7.6 и 7.9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en-US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подстрочников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7.9 должны быть включены последствия травм, ОНМК в виде парезов, параличей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МЗиСР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26 апреля 2011 г. №14-9/10/2-4150).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0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" y="244301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0049" y="1507524"/>
            <a:ext cx="10515600" cy="172995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7. Болезни глаза и его придаточного аппарата.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Н00-Н59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622853"/>
            <a:ext cx="10515600" cy="1927655"/>
          </a:xfrm>
        </p:spPr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 в графе «диспансерные» показываются: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миопия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гиперметропия средней и высокой степени, паралитическое и не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аккомадационное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косоглазие, сложный астигматизм ….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Миопия и гиперметропия лёгкой степени,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аккомадационный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астигматизм, спазм аккомодации и др. показываются только по графам «всего и впервые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строке 8.3 и 8.8 показывать катаракту и глаукому только приобретенные (врожденные соответственно показать по классу Q). Строка 8.12 включает в себя слепоту на один глаз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6692" y="3665837"/>
            <a:ext cx="10552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Болезни уха и сосцевидного отростка. </a:t>
            </a: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Н60-Н95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 –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врожденную глухоту (код H90.X), одностороннюю и смешанную тугоухость. Таким образом, она должна быть больше суммы своих подстрочников. </a:t>
            </a:r>
          </a:p>
        </p:txBody>
      </p:sp>
    </p:spTree>
    <p:extLst>
      <p:ext uri="{BB962C8B-B14F-4D97-AF65-F5344CB8AC3E}">
        <p14:creationId xmlns:p14="http://schemas.microsoft.com/office/powerpoint/2010/main" val="38693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199" y="1825625"/>
            <a:ext cx="11141279" cy="4351338"/>
          </a:xfrm>
        </p:spPr>
        <p:txBody>
          <a:bodyPr>
            <a:normAutofit fontScale="92500" lnSpcReduction="10000"/>
          </a:bodyPr>
          <a:lstStyle/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1000, 2000, 3000, 4000 </a:t>
            </a: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4 - заболевания, зарегистрированные у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жизни </a:t>
            </a: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 и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-);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5 – в возрасте 0-4 года, из графы 4 (таблица 1000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6 – в возрасте 5-9 лет, из графы 4 (таблица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при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графа 4 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графам 5+6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8 – взято под диспансерное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в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года, из графы 4 «всего» (+ и -); </a:t>
            </a: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9 - заболевания, зарегистрированные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жизни (+),  из графы 4. 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8" y="-17314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667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046617"/>
            <a:ext cx="10515600" cy="4176172"/>
          </a:xfrm>
        </p:spPr>
        <p:txBody>
          <a:bodyPr>
            <a:normAutofit lnSpcReduction="10000"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9. Болезни системы кровообращения. </a:t>
            </a: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I00-I99</a:t>
            </a: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острой  ревматической лихорадкой наблюдаются в течение 3-х месяцев, поэтому в графе 15 таблиц 1000, 2000, 3000 и 4000 показывают только тех пациентов, которые заболели в четвертом квартале отчетного года. Графа 4 таблиц 1000, 2000, 3000 и 4000 должна быть равна графе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10.1. Если заболевание перешло в хроническую форму, то пациента по строке 10.1 с учета снимают, а по строке 10.2 берут на учет, как впервые выявленное хроническое заболевание.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10.2 (хронические ревматические болезни сердца) Если было обострение заболевания, то учитывается по строке 10.1, а в строку 10.2 не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включается.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гипертензии не учитываются в форме 12.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Статталон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заполняется, а кодируется основное заболевание.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Пример: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церебральный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вторичной гипертензией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I67.2; или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церебральный атеросклероз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гипертоническая болезнь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талона (I67.2 и  I10) разносятся по двум строкам – строка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строка 10.3.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4974859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Стенокардия (таблицы 2000, 3000 и 4000, строка 10.4.1) регистрируется как самостоятельное заболевание, впервые выявленное – первый раз в жизни (+), а затем – один раз в год со знаком (–).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Случаи приступов стенокардии при атеросклеротической болезни сердца как самостоятельные заболевания не регистрируются. Графы 4 и 9 не равны.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046617"/>
            <a:ext cx="10515600" cy="5130346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10.4.1.1 –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I20.0 –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НЕСТАБИЛЬНАЯ СТЕНОКАРДИЯ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раз в год</a:t>
            </a:r>
            <a:b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графы 4 и 9</a:t>
            </a:r>
            <a:b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4 = графе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alt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Нестабильная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стенокардия – острое состояние   (впервые равно всего), Д-наблюдение либо по I25.8 (при переходе в ОИМ), либо по I20 (стр. 10.4.1) –  при стабилизации состояния</a:t>
            </a:r>
            <a:endParaRPr lang="ru-RU" sz="1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3170116"/>
            <a:ext cx="1062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острыми, повторными инфарктами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миокарда,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острыми нарушениями мозгового кровообращения наблюдаются в течение 28 дней и 30 дней, а затем снимаются с диспансерного учета, поэтому в графе 15 таблиц 2000, 3000 и 4000 отмечают только тех пациентов, которые заболели в декабре текущего года.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515725"/>
            <a:ext cx="1051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10.5 включает пролапс митрального клапана (код I34.1) </a:t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10.5.4 включает только идиопатические (самостоятельные)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заболеваний. </a:t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5685419"/>
            <a:ext cx="10455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Инфаркт миокарда всегда первичный (+), с (-) нет. Сколько инфарктов миокарда в году больной перенёс, столько должно и быть талонов с (+).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Впервые выявленный постинфарктный кардиосклероз включает в себя состояния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развивавшиеся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после острого инфаркта миокарда.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9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Строки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10.6.1 – 10.6.4 острое нарушение мозгового кровообращения всегда первичный (+), с (-) нет. Таким образом, гр. 4 всегда равна гр. 9. По диагнозу «Инсульт» больные подлежат диспансерному наблюдению по гр. 15  на протяжении 30 дней от момента начальных проявлений или более в пределах одного эпизода лечения. В дальнейшем диспансерное наблюдение осуществляется по последствиям инсульта – парезы, параличи, энцефалопатия, речевые нарушения и т.д. </a:t>
            </a: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10.6.7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I69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«последствия цереброваскулярных болезней» диагноз используется только в случае смерти пациента.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10.6.7 заполняются графы 4, 9 и они равны.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10.8.2 - не включать флебит портальной вены (K75.1).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8301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Болезни органов дыхания. 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J00-J99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85611" y="2059459"/>
            <a:ext cx="10568189" cy="4117503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Пациенты с острыми пневмониями наблюдаются в течение 6 месяцев, а затем снимаются с диспансерного учета, поэтому в графе 15 таблиц 1000, 2000, 3000 и 4000 показываются только те пациенты, которые заболели во втором полугодии. </a:t>
            </a:r>
            <a:endParaRPr lang="en-US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Дети по приказу №725 от 15.06.83г – 12 месяцев. </a:t>
            </a:r>
            <a:endParaRPr lang="en-US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графе 15 таблицы 1500 показываются дети, которые заболели пневмонией во второй половине  первого года жизни.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4719933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возникающие в течение года острые  пневмонии,  острая ревматическая лихорадка, острые и повторные инфаркты миокарда, острые нарушения мозгового кровообращения регистрируются как острые (со знаком  +).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этим строкам графы 4 и 9 таблиц 1000, 2000, 3000 и 4000 равны.</a:t>
            </a:r>
          </a:p>
        </p:txBody>
      </p:sp>
    </p:spTree>
    <p:extLst>
      <p:ext uri="{BB962C8B-B14F-4D97-AF65-F5344CB8AC3E}">
        <p14:creationId xmlns:p14="http://schemas.microsoft.com/office/powerpoint/2010/main" val="28681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 1 года жизни хронических заболеваний быть не должно.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Астматический статус – J46.0 – J 46.9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ОРВИ (ОРЗ) – J06.9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Часто болеющие дети шифруются кодами соответствующих заболеваний (пневмония, ОРВИ, острый бронхиты и т.д.)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Пневмония - графа 4 = графе 9, графа 8 = графе 10.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Разница между выявлено и взято на Д-учет может быть за счет умерших, выбывших.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2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34437"/>
            <a:ext cx="12192000" cy="1656251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18988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 Болезни органов пищеварения.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K00-K93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582065"/>
            <a:ext cx="10515600" cy="1199104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зубов включают в форму 12 только в том случае, если больной подлежит диспансерному наблюдению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6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186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12. Болезни кожи и подкожной клетчатки. 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L00-L99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13. Болезни костно-мышечной системы и соединительной ткани. М00-М99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613956"/>
            <a:ext cx="10515600" cy="3746801"/>
          </a:xfrm>
        </p:spPr>
        <p:txBody>
          <a:bodyPr>
            <a:normAutofit fontScale="92500" lnSpcReduction="20000"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Диспансерному </a:t>
            </a:r>
            <a:r>
              <a:rPr lang="ru-RU" alt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учёту подлежат сколиозы, плоскостопие, </a:t>
            </a:r>
            <a:r>
              <a:rPr lang="ru-RU" altLang="ru-RU" sz="2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остеохондропатии</a:t>
            </a:r>
            <a:r>
              <a:rPr lang="ru-RU" alt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остеохондроз. Нарушение осанки,  плоская стопа,  сутулость,  вальгусная  и  </a:t>
            </a:r>
            <a:r>
              <a:rPr lang="ru-RU" altLang="ru-RU" sz="2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варусная</a:t>
            </a:r>
            <a:r>
              <a:rPr lang="ru-RU" alt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деформация  стоп  наблюдаются   по   списочному   составу  и  соответственно  в графе 15 (диспансерные) не показываются. </a:t>
            </a:r>
            <a:endParaRPr lang="ru-RU" alt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Остеохондроз у взрослых кодируется M50 – M54 и показывается по строке </a:t>
            </a:r>
            <a:r>
              <a:rPr lang="ru-RU" alt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Остеохондроз </a:t>
            </a:r>
            <a:r>
              <a:rPr lang="ru-RU" alt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позвоночника у </a:t>
            </a:r>
            <a:r>
              <a:rPr lang="ru-RU" alt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– М42.1.</a:t>
            </a:r>
            <a:endParaRPr lang="ru-RU" alt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</a:t>
            </a:r>
            <a:r>
              <a:rPr lang="ru-RU" alt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специалистов на более точную формулировку диагнозов при остеохондрозе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alt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9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14. Болезни мочеполовой системы. 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N00-N99</a:t>
            </a:r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15.2 (почечная недостаточность) Показывается вся почечная недостаточность, как острая, так и хроническая. При сахарном диабете с почечной недостаточностью, сахарный диабет проходит по строке 5.2, а почечная недостаточность по строке 15.2 и т.д.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Аденома простаты – N40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Расстройства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менструаций - на (Д) учёт берётся олиго и аменорея 1,2 степени. У девочек до 17 лет эрозия шейки матки (если нет возможности лечить).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15.7 – всегда больше строки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15.7.1.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15.8 -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эндометриоз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Д-учёта снимается посмертно или в глубокой менопаузе.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15.9 - расстройства менструаций – на Д-учёт берётся олиго- и аменорея 1, 2 степени. У девочек до 17 лет эрозия шейки матки (если нет возможности лечить).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Альгодисменорею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«диспансерные» показывать не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15.10 (т. 3000) – женщины с бесплодием снимаются с учета если они родили,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перешагнули детородный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возраст, выбыли, умерли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5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15. Беременность, роды и послеродовый период. О00-О99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40492" y="2088184"/>
            <a:ext cx="10515600" cy="2310821"/>
          </a:xfrm>
        </p:spPr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Включаются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акушерской патологии. Данные этой строки  должны  определённым  образом соотноситься с данными по форме № 32 таблицы 2130 (все нозологии) и  таблицы  2111  (учитывая  патологию,   требующую   дальнейшего диспансерного наблюдения).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Если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соматическое заболевание возникло во время беременности  –  кодировать его необходимо по классу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Ранее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известную  (и  зарегистрированную)  соматическую патологию, обнаруживаемую у женщины во время беременности, следует также учитывать по классу О с соответствующей заменой ранее заполненного по другому классу статистического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талона.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7882" y="4504563"/>
            <a:ext cx="10398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1000, 2000 и 3000 стр. 16 «беременность, роды и послеродовой период» необходимо сравнивать с формой№ 13 «Сведения о беременности с абортивным исходом». Данные в форме № 12 не могут быть меньше, чем сумма таблиц 1000 и 2000 формы № 13 по соответствующим возрастам.</a:t>
            </a:r>
          </a:p>
        </p:txBody>
      </p:sp>
    </p:spTree>
    <p:extLst>
      <p:ext uri="{BB962C8B-B14F-4D97-AF65-F5344CB8AC3E}">
        <p14:creationId xmlns:p14="http://schemas.microsoft.com/office/powerpoint/2010/main" val="41110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4717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CBAD9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388226"/>
            <a:ext cx="10515600" cy="5647026"/>
          </a:xfrm>
        </p:spPr>
        <p:txBody>
          <a:bodyPr>
            <a:normAutofit fontScale="55000" lnSpcReduction="20000"/>
          </a:bodyPr>
          <a:lstStyle/>
          <a:p>
            <a:pPr latinLnBrk="1">
              <a:buFontTx/>
              <a:buChar char="-"/>
              <a:defRPr/>
            </a:pP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buFontTx/>
              <a:buChar char="-"/>
              <a:defRPr/>
            </a:pPr>
            <a:endParaRPr lang="ru-RU" alt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1">
              <a:buNone/>
              <a:defRPr/>
            </a:pP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взято под диспансерное наблюдение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 (+), из графы 9; </a:t>
            </a:r>
            <a:endParaRPr lang="ru-RU" alt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11 – выявлено впервые при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профилактическом осмотре, из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9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12 – выявлено  при  диспансеризации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определенных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взрослого населения,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9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в таблице 2000 </a:t>
            </a:r>
            <a:r>
              <a:rPr lang="ru-RU" altLang="ru-RU" sz="33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3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при диспансеризации определенных групп взрослого населения </a:t>
            </a:r>
            <a:r>
              <a:rPr lang="ru-RU" altLang="ru-RU" sz="33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    </a:t>
            </a:r>
          </a:p>
          <a:p>
            <a:pPr marL="0" indent="0" latinLnBrk="1">
              <a:buNone/>
              <a:defRPr/>
            </a:pPr>
            <a:r>
              <a:rPr lang="ru-RU" altLang="ru-RU" sz="33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3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следует читать </a:t>
            </a:r>
            <a:r>
              <a:rPr lang="ru-RU" altLang="ru-RU" sz="33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3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altLang="ru-RU" sz="33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33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диспансеризации;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 algn="ctr" latinLnBrk="1">
              <a:buNone/>
              <a:defRPr/>
            </a:pPr>
            <a:r>
              <a:rPr lang="ru-RU" alt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граф 11 и 12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ОСОБОЕ ВНИМАНИЕ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</a:t>
            </a:r>
          </a:p>
          <a:p>
            <a:pPr marL="0" indent="0" algn="ctr" latinLnBrk="1">
              <a:buNone/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аболевания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профилактическом осмотре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</a:t>
            </a:r>
            <a:endParaRPr lang="ru-RU" altLang="ru-RU" sz="3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1">
              <a:buNone/>
              <a:defRPr/>
            </a:pPr>
            <a:r>
              <a:rPr lang="ru-RU" alt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14 – снято с диспансерного наблюдения (по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причинам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выздоровление, смерть, переезд  </a:t>
            </a: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на другое место жительства и др.); </a:t>
            </a:r>
            <a:endParaRPr lang="ru-RU" alt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15 – состоит под диспансерным наблюдением на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конец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года; </a:t>
            </a:r>
            <a:endParaRPr lang="ru-RU" alt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графы 7,13,16 - в таблице 2000 –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юношах.</a:t>
            </a:r>
          </a:p>
          <a:p>
            <a:pPr marL="0" indent="0" latinLnBrk="1">
              <a:buNone/>
              <a:defRPr/>
            </a:pP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463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8" y="407578"/>
            <a:ext cx="12112632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6939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16. Отдельные состояния, возникающие в перинатальном периоде. Р00-Р96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48730" y="2077399"/>
            <a:ext cx="10515600" cy="1769671"/>
          </a:xfrm>
        </p:spPr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 таблиц 2000 и 3000 заполняется только в случаях перинатальной смертности  и касается состояния здоровья матери.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Данные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кодируются кодами Р00-Р04, а не кодами  класса 15 «Беременность, роды и послеродовый период».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1000 коды МКБ-10 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05-Р96.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8730" y="3829114"/>
            <a:ext cx="10515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детей, заболевания регистрируются как острые (таблица 1000 и 1500), дети наблюдаются в  течение 1 месяца, поэтому в графе 15 на конец отчетного периода  показывают  детей, у которых эти состояния развились в декабре месяце.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Остатков с прошлого года нет (0) т.к. за год формируется патология, которая кодируется другим классом. Данная строка равна  (крайне редко) или больше данных по форме  № 32,  т.к.  частично  диагнозы выставляются в поликлинике педиатрами, неврологами и др. врачами.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 выписки родильного  отделения в поликлинике кодируем только то, что вынесено в диагноз.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Все текстовые описания кодированию не подлежат.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2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5354"/>
          </a:xfrm>
        </p:spPr>
        <p:txBody>
          <a:bodyPr/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17. Врожденные аномалии (пороки развития), деформации и хромосомные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нарушения.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Q00-Q99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18. Симптомы, признаки и отклонения от нормы, выявленные при клинических и лабораторных исследованиях,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классифицированные в других рубриках.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R00-R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22448" y="3112406"/>
            <a:ext cx="10515600" cy="774357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класса (стр. 19.0), не должны регистрироваться как заболевания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3992807"/>
            <a:ext cx="10515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19. Травмы, отравления и некоторые другие последствия воздействия внешних причин.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S00-T9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 должны соответствовать патологическим состояниям, указанным в форме №57 «Сведения  о  травмах, отравлениях и  некоторых  других  последствиях  воздействия внешних причин».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5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шифрования последствий травм: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Отдалённые последствия перелома можно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шифровать: 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М84.1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несрастание перелома, 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М82.2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замедленное сращение перелома.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ЧМТ кодируются в зависимости от клиники проявлений: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хроническая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посттравматическая  головная боль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G44.3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травматическая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транзиторная  церебральная  ишемия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G45.8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др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уточнённое  поражение головного мозга, в том числе травматическая болезнь мозга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G93.8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энцефалопатия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посттравматическая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F07.2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энцефалопатия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неуточнённая  G93.4,  относящиеся к патологии нервной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1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93230"/>
          </a:xfr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21. Факторы, влияющие на состояние здоровья населения и обращения в учреждения здравоохранения.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Z00-Z99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3431300"/>
            <a:ext cx="10515600" cy="2745663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Z  входят  данные  о здоровых людях, у которых отклонения от нормы еще не  трансформировались в определенную патологию.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5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91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599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111433"/>
            <a:ext cx="10515600" cy="4065529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2000, 3000, 4000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строки: 5.1.1, 5.11, 5.12, 5.13, 5.14, 5.15, 7.8.2, 18.2, 18.5, 18.6, 18.7, 18.9 по графе 9 – (Х – должен стоять 0), если стоит число – представить пояснительную записку.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Талица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строки: 5.7, 5.8, 7.10, 13.1, 15.9, 15.11 по графа 9 – (Х – должен стоять 0), если стоит число – проверить первичную документацию.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5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таблиц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2000, 3000, 4000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обязательно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 собранном отчете по форме №12, в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-таблицах не должно быть оранжевых и красных клеток. Наличие таких клеток говорит об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ошибках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отчете.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4" y="2457625"/>
            <a:ext cx="9599607" cy="330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rot="10800000" flipV="1">
            <a:off x="3967926" y="4314177"/>
            <a:ext cx="4950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</a:rPr>
              <a:t>После заполнения таблицы (1000, 2000, 3000, 4000) с помощью кнопки «Вывод в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</a:rPr>
              <a:t>EXCEL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</a:rPr>
              <a:t>-таблицы» выгрузить таблицу в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</a:rPr>
              <a:t>EXCEL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</a:rPr>
              <a:t>. Открыть файл в другом окне и проверить точность заполнения таблицы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7824" y="3068960"/>
            <a:ext cx="1512168" cy="504056"/>
          </a:xfrm>
          <a:prstGeom prst="ellipse">
            <a:avLst/>
          </a:prstGeom>
          <a:solidFill>
            <a:srgbClr val="FFFF00">
              <a:alpha val="27000"/>
            </a:srgbClr>
          </a:solidFill>
          <a:ln w="12700" cap="flat" cmpd="sng" algn="ctr">
            <a:solidFill>
              <a:srgbClr val="00CC9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439308" y="3613716"/>
            <a:ext cx="576064" cy="829890"/>
          </a:xfrm>
          <a:prstGeom prst="straightConnector1">
            <a:avLst/>
          </a:prstGeom>
          <a:noFill/>
          <a:ln w="44450" cap="flat" cmpd="sng" algn="ctr">
            <a:solidFill>
              <a:srgbClr val="00CC99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949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60" y="1061502"/>
            <a:ext cx="9544238" cy="568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25" y="1046617"/>
            <a:ext cx="9331287" cy="581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2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614006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859"/>
          </a:xfrm>
        </p:spPr>
        <p:txBody>
          <a:bodyPr>
            <a:noAutofit/>
          </a:bodyPr>
          <a:lstStyle/>
          <a:p>
            <a:pPr marL="0" indent="0"/>
            <a:endParaRPr lang="ru-RU" sz="800" b="1" dirty="0">
              <a:solidFill>
                <a:srgbClr val="DDD0B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контроля </a:t>
            </a:r>
            <a:endParaRPr lang="ru-RU" alt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формы</a:t>
            </a:r>
            <a:b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внутриформенного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межформенного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межгодового)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обязательным!!!</a:t>
            </a:r>
            <a:endParaRPr lang="ru-RU" alt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6239" y="4919008"/>
            <a:ext cx="6928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проведении межгодового контроля – разница составляет 10% и более, необходимо предоставить пояснительную записку по</a:t>
            </a:r>
            <a:r>
              <a:rPr lang="ru-RU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AF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строке.</a:t>
            </a:r>
            <a:endParaRPr lang="ru-RU" sz="2400" i="1" dirty="0">
              <a:solidFill>
                <a:srgbClr val="AF2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545465"/>
            <a:ext cx="10515600" cy="914400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2. Дети первых трех лет жизни                   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1500)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81064"/>
              </p:ext>
            </p:extLst>
          </p:nvPr>
        </p:nvGraphicFramePr>
        <p:xfrm>
          <a:off x="838202" y="2836189"/>
          <a:ext cx="10399845" cy="4021811"/>
        </p:xfrm>
        <a:graphic>
          <a:graphicData uri="http://schemas.openxmlformats.org/drawingml/2006/table">
            <a:tbl>
              <a:tblPr/>
              <a:tblGrid>
                <a:gridCol w="1296622">
                  <a:extLst>
                    <a:ext uri="{9D8B030D-6E8A-4147-A177-3AD203B41FA5}">
                      <a16:colId xmlns="" xmlns:a16="http://schemas.microsoft.com/office/drawing/2014/main" val="2869600078"/>
                    </a:ext>
                  </a:extLst>
                </a:gridCol>
                <a:gridCol w="451426">
                  <a:extLst>
                    <a:ext uri="{9D8B030D-6E8A-4147-A177-3AD203B41FA5}">
                      <a16:colId xmlns="" xmlns:a16="http://schemas.microsoft.com/office/drawing/2014/main" val="84212601"/>
                    </a:ext>
                  </a:extLst>
                </a:gridCol>
                <a:gridCol w="846506">
                  <a:extLst>
                    <a:ext uri="{9D8B030D-6E8A-4147-A177-3AD203B41FA5}">
                      <a16:colId xmlns="" xmlns:a16="http://schemas.microsoft.com/office/drawing/2014/main" val="2664361665"/>
                    </a:ext>
                  </a:extLst>
                </a:gridCol>
                <a:gridCol w="466496">
                  <a:extLst>
                    <a:ext uri="{9D8B030D-6E8A-4147-A177-3AD203B41FA5}">
                      <a16:colId xmlns="" xmlns:a16="http://schemas.microsoft.com/office/drawing/2014/main" val="4067133472"/>
                    </a:ext>
                  </a:extLst>
                </a:gridCol>
                <a:gridCol w="372148">
                  <a:extLst>
                    <a:ext uri="{9D8B030D-6E8A-4147-A177-3AD203B41FA5}">
                      <a16:colId xmlns="" xmlns:a16="http://schemas.microsoft.com/office/drawing/2014/main" val="3540201426"/>
                    </a:ext>
                  </a:extLst>
                </a:gridCol>
                <a:gridCol w="317767">
                  <a:extLst>
                    <a:ext uri="{9D8B030D-6E8A-4147-A177-3AD203B41FA5}">
                      <a16:colId xmlns="" xmlns:a16="http://schemas.microsoft.com/office/drawing/2014/main" val="261336999"/>
                    </a:ext>
                  </a:extLst>
                </a:gridCol>
                <a:gridCol w="317767">
                  <a:extLst>
                    <a:ext uri="{9D8B030D-6E8A-4147-A177-3AD203B41FA5}">
                      <a16:colId xmlns="" xmlns:a16="http://schemas.microsoft.com/office/drawing/2014/main" val="896418331"/>
                    </a:ext>
                  </a:extLst>
                </a:gridCol>
                <a:gridCol w="555602">
                  <a:extLst>
                    <a:ext uri="{9D8B030D-6E8A-4147-A177-3AD203B41FA5}">
                      <a16:colId xmlns="" xmlns:a16="http://schemas.microsoft.com/office/drawing/2014/main" val="1921265269"/>
                    </a:ext>
                  </a:extLst>
                </a:gridCol>
                <a:gridCol w="446186">
                  <a:extLst>
                    <a:ext uri="{9D8B030D-6E8A-4147-A177-3AD203B41FA5}">
                      <a16:colId xmlns="" xmlns:a16="http://schemas.microsoft.com/office/drawing/2014/main" val="3957157199"/>
                    </a:ext>
                  </a:extLst>
                </a:gridCol>
                <a:gridCol w="424564">
                  <a:extLst>
                    <a:ext uri="{9D8B030D-6E8A-4147-A177-3AD203B41FA5}">
                      <a16:colId xmlns="" xmlns:a16="http://schemas.microsoft.com/office/drawing/2014/main" val="3015992761"/>
                    </a:ext>
                  </a:extLst>
                </a:gridCol>
                <a:gridCol w="539877">
                  <a:extLst>
                    <a:ext uri="{9D8B030D-6E8A-4147-A177-3AD203B41FA5}">
                      <a16:colId xmlns="" xmlns:a16="http://schemas.microsoft.com/office/drawing/2014/main" val="4222860957"/>
                    </a:ext>
                  </a:extLst>
                </a:gridCol>
                <a:gridCol w="539877">
                  <a:extLst>
                    <a:ext uri="{9D8B030D-6E8A-4147-A177-3AD203B41FA5}">
                      <a16:colId xmlns="" xmlns:a16="http://schemas.microsoft.com/office/drawing/2014/main" val="2718718150"/>
                    </a:ext>
                  </a:extLst>
                </a:gridCol>
                <a:gridCol w="535947">
                  <a:extLst>
                    <a:ext uri="{9D8B030D-6E8A-4147-A177-3AD203B41FA5}">
                      <a16:colId xmlns="" xmlns:a16="http://schemas.microsoft.com/office/drawing/2014/main" val="1806337360"/>
                    </a:ext>
                  </a:extLst>
                </a:gridCol>
                <a:gridCol w="535947">
                  <a:extLst>
                    <a:ext uri="{9D8B030D-6E8A-4147-A177-3AD203B41FA5}">
                      <a16:colId xmlns="" xmlns:a16="http://schemas.microsoft.com/office/drawing/2014/main" val="1242148325"/>
                    </a:ext>
                  </a:extLst>
                </a:gridCol>
                <a:gridCol w="568706">
                  <a:extLst>
                    <a:ext uri="{9D8B030D-6E8A-4147-A177-3AD203B41FA5}">
                      <a16:colId xmlns="" xmlns:a16="http://schemas.microsoft.com/office/drawing/2014/main" val="3589839402"/>
                    </a:ext>
                  </a:extLst>
                </a:gridCol>
                <a:gridCol w="568706">
                  <a:extLst>
                    <a:ext uri="{9D8B030D-6E8A-4147-A177-3AD203B41FA5}">
                      <a16:colId xmlns="" xmlns:a16="http://schemas.microsoft.com/office/drawing/2014/main" val="4258416617"/>
                    </a:ext>
                  </a:extLst>
                </a:gridCol>
                <a:gridCol w="556912">
                  <a:extLst>
                    <a:ext uri="{9D8B030D-6E8A-4147-A177-3AD203B41FA5}">
                      <a16:colId xmlns="" xmlns:a16="http://schemas.microsoft.com/office/drawing/2014/main" val="304774298"/>
                    </a:ext>
                  </a:extLst>
                </a:gridCol>
                <a:gridCol w="556912">
                  <a:extLst>
                    <a:ext uri="{9D8B030D-6E8A-4147-A177-3AD203B41FA5}">
                      <a16:colId xmlns="" xmlns:a16="http://schemas.microsoft.com/office/drawing/2014/main" val="590652847"/>
                    </a:ext>
                  </a:extLst>
                </a:gridCol>
                <a:gridCol w="501877">
                  <a:extLst>
                    <a:ext uri="{9D8B030D-6E8A-4147-A177-3AD203B41FA5}">
                      <a16:colId xmlns="" xmlns:a16="http://schemas.microsoft.com/office/drawing/2014/main" val="767068959"/>
                    </a:ext>
                  </a:extLst>
                </a:gridCol>
              </a:tblGrid>
              <a:tr h="29701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классов и отдельных болезней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МКБ-10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пересмотра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заболеваний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Снято с диспансерного наблюдения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под диспансерным наблюдением на конец отчетного года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712380"/>
                  </a:ext>
                </a:extLst>
              </a:tr>
              <a:tr h="958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воз-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0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(из гр.4):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(из гр. 5 и 6):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заболеваний с впервые в жизни установленным диагнозом (из гр. 10 и 11):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5204082"/>
                  </a:ext>
                </a:extLst>
              </a:tr>
              <a:tr h="1151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взято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впервые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жизни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ленным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взято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при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профосмотре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2538310"/>
                  </a:ext>
                </a:extLst>
              </a:tr>
              <a:tr h="76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6970674"/>
                  </a:ext>
                </a:extLst>
              </a:tr>
              <a:tr h="195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636138"/>
                  </a:ext>
                </a:extLst>
              </a:tr>
              <a:tr h="199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 gridSpan="1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заполняется на детей в возрасте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 3 лет 11 месяцев 29 дней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9529047"/>
                  </a:ext>
                </a:extLst>
              </a:tr>
              <a:tr h="258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1468387"/>
                  </a:ext>
                </a:extLst>
              </a:tr>
              <a:tr h="195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73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6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27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46727"/>
            <a:ext cx="10515600" cy="24533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ahoma"/>
                <a:ea typeface="-윤고딕140" pitchFamily="18" charset="-127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ahoma"/>
                <a:ea typeface="-윤고딕140" pitchFamily="18" charset="-127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ahoma"/>
                <a:ea typeface="-윤고딕140" pitchFamily="18" charset="-127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ahoma"/>
                <a:ea typeface="-윤고딕140" pitchFamily="18" charset="-127"/>
              </a:rPr>
            </a:br>
            <a:r>
              <a:rPr lang="ru-RU" sz="1800" b="1" dirty="0">
                <a:solidFill>
                  <a:srgbClr val="002060"/>
                </a:solidFill>
                <a:latin typeface="Tahoma"/>
                <a:ea typeface="-윤고딕140" pitchFamily="18" charset="-127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ahoma"/>
                <a:ea typeface="-윤고딕140" pitchFamily="18" charset="-127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. Дети первых трех лет жизни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таблица 1600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800029"/>
            <a:ext cx="10515600" cy="337693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Дети первого года жизни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Факторы, влияющие на состояние здоровья населения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и обращения в медицинские организации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(с профилактической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иными целями)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Таблица заполняется по обращениям детей первого года жизни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6077" y="1825625"/>
            <a:ext cx="112116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	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отчет</a:t>
            </a:r>
            <a:r>
              <a:rPr lang="en-US" alt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по форме 12 включаются  сведения об общем числе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зарегистрированных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в данном  учреждении  у пациентов  заболеваний и о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больных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с заболеваниями, по поводу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которых осуществляется диспансеризация.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  включают один  раз в  год сведения об основном, фоновом,  конкурирующем  и </a:t>
            </a:r>
            <a:r>
              <a:rPr lang="ru-RU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сопутствующем </a:t>
            </a:r>
            <a:r>
              <a:rPr lang="ru-RU" sz="2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заболеваниях</a:t>
            </a:r>
            <a:r>
              <a:rPr lang="ru-RU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4572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2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осложнениях  основного  и других заболеваний в форму не включают</a:t>
            </a:r>
            <a:r>
              <a:rPr lang="ru-RU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4572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2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Пациенты, имеющие  два  и более  заболевания, показываются по соответствующим строкам по  числу  выявленных  и  зарегистрированных заболеваний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492"/>
          </a:xfrm>
        </p:spPr>
        <p:txBody>
          <a:bodyPr>
            <a:normAutofit/>
          </a:bodyPr>
          <a:lstStyle/>
          <a:p>
            <a:endParaRPr lang="ru-RU" sz="800" dirty="0">
              <a:solidFill>
                <a:srgbClr val="CBAD9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046617"/>
            <a:ext cx="10515600" cy="865933"/>
          </a:xfrm>
        </p:spPr>
        <p:txBody>
          <a:bodyPr>
            <a:normAutofit fontScale="25000" lnSpcReduction="20000"/>
          </a:bodyPr>
          <a:lstStyle/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1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заполняется на основании первичной учетной </a:t>
            </a:r>
          </a:p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1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sz="11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документации</a:t>
            </a:r>
          </a:p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11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 12 не включают </a:t>
            </a:r>
            <a:r>
              <a:rPr lang="ru-RU" alt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alt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заболеваниях с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кодами по МКБ-10, </a:t>
            </a:r>
            <a:r>
              <a:rPr lang="ru-RU" alt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отмеченных  </a:t>
            </a:r>
            <a:r>
              <a:rPr lang="ru-RU" alt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звездочкой </a:t>
            </a:r>
            <a:r>
              <a:rPr lang="ru-RU" alt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 12 не включают </a:t>
            </a:r>
            <a:r>
              <a:rPr lang="ru-RU" alt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alt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подозрении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9600" b="1" u="sng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12 собирается в двух разрезах:</a:t>
            </a:r>
          </a:p>
          <a:p>
            <a:pPr marL="342900" lvl="0" indent="-342900" algn="ctr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endParaRPr lang="ru-RU" sz="96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9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заболеваемость всего населения субъекта РФ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9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заболеваемость сельского населения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субъекта РФ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11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6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4442</Words>
  <Application>Microsoft Office PowerPoint</Application>
  <PresentationFormat>Широкоэкранный</PresentationFormat>
  <Paragraphs>1019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8" baseType="lpstr">
      <vt:lpstr>Arial</vt:lpstr>
      <vt:lpstr>Calibri</vt:lpstr>
      <vt:lpstr>Calibri Light</vt:lpstr>
      <vt:lpstr>굴림</vt:lpstr>
      <vt:lpstr>Montserrat Medium</vt:lpstr>
      <vt:lpstr>Symbol</vt:lpstr>
      <vt:lpstr>Tahoma</vt:lpstr>
      <vt:lpstr>Times New Roman</vt:lpstr>
      <vt:lpstr>-윤고딕140</vt:lpstr>
      <vt:lpstr>Тема Office</vt:lpstr>
      <vt:lpstr>ФЕДЕРАЛЬНОЕ CТАТИСТИЧЕСКОЕ НАБЛЮДЕНИЕ  Форма №12</vt:lpstr>
      <vt:lpstr> </vt:lpstr>
      <vt:lpstr>Форма 12 формируется на основании сведений о пациентах  с 01 января по 31 декабря 2021 года </vt:lpstr>
      <vt:lpstr>Презентация PowerPoint</vt:lpstr>
      <vt:lpstr>Презентация PowerPoint</vt:lpstr>
      <vt:lpstr>2. Дети первых трех лет жизни                        (1500)  </vt:lpstr>
      <vt:lpstr>   2. Дети первых трех лет жизни  таблица 1600 </vt:lpstr>
      <vt:lpstr>Презентация PowerPoint</vt:lpstr>
      <vt:lpstr>Презентация PowerPoint</vt:lpstr>
      <vt:lpstr>  Часто встречающиеся ошибки, выявленные при контроле по «горизонтали»</vt:lpstr>
      <vt:lpstr>                      Ошибки, выявленные при контроле по «вертикали»</vt:lpstr>
      <vt:lpstr>Презентация PowerPoint</vt:lpstr>
      <vt:lpstr>Презентация PowerPoint</vt:lpstr>
      <vt:lpstr>              Ошибки ввода                 (1000)</vt:lpstr>
      <vt:lpstr> Наличие незаполненных таблиц</vt:lpstr>
      <vt:lpstr>         Наличие дробных чисел</vt:lpstr>
      <vt:lpstr>                                    Межгодовой контроль </vt:lpstr>
      <vt:lpstr>Презентация PowerPoint</vt:lpstr>
      <vt:lpstr>2. Дети первых трех лет жизни                       (1500)  </vt:lpstr>
      <vt:lpstr>Презентация PowerPoint</vt:lpstr>
      <vt:lpstr>Подтабличник  3004 содержит информацию о количестве лиц (физических лиц) с болезнями системы кровообращения взятых на диспансерный учет в течении отчетного года (впервые и предыдущие годы) и их движение в течение года.  Всего (1) – снято (по всем причинам) (2 из гр. 1) – умерло (по всем причинам) (3 из гр. 2) – умерло (конкретно от болезни системы кровообращения) (4 из гр. 3).  Число лиц с болезнями системы кровообращения, состоящих под диспансерным наблюдением (стр. 10.0 гр. 8)  1 ________, из них снято 2 _______, из них умерло (из графы 2)    3 _______, из них умерло от болезней системы кровообращения (из графы 3)    4 __________.                                                                                     Графы 3 и 4 могут быть равны  </vt:lpstr>
      <vt:lpstr>  (3005)   Число взрослых пациентов, находившихся в отчетном году под диспансерным наблюдением по поводу перенесенного острого нарушения мозгового кровообращения, инфаркта миокарда, а также которым были выполнены аортокоронарное шунтирование, ангиопластика коронарных артерий со стентированием и катетерная абляция по поводу сердечно-сосудистых заболеваний, за исключением лиц, имеющих право на получение социальной услуги в виде обеспечения лекарственными препаратами в соответствии с Федеральным законом от 17.07.1999 года №178 «О государственной социальной помощи» 1 __________ ,  из них число взрослых пациентов, находившихся в отчетном году под диспансерным наблюдением по поводу перенесенного острого нарушения мозгового кровообращения, инфаркта миокарда, а также которым были выполнены аортокоронарное шунтирование, ангиопластика коронарных артерий со стентированием и катетерная абляция по поводу сердечно-сосудистых заболеваний и бесплатно получавших необходимые лекарственные препараты в амбулаторных условиях, за исключением лиц, имеющих право на социальную помощь    2 __________. </vt:lpstr>
      <vt:lpstr>Комментарии к подтабличнику 3005  Термины:  – сердечно-сосудистое событие – острое нарушение мозгового кровообращения, инфаркт миокарда, а также аортокоронарное шунтирование, ангиопластика коронарных артерий со стентированием,  катетерная абляция проведенные пациентам по поводу сердечно-сосудистых заболеваний; – пациенты высокого риска – взрослые физические лица, которые перенесли сердечно-сосудистое событие. </vt:lpstr>
      <vt:lpstr>Таблица 3005 заполняется следующим образом:  В графу 1 включаются все взрослые пациенты из числа физических лиц с болезнями системы кровообращения, состоявших под диспансерным наблюдением в отчетном году (таблица 3004, графа 1), перенесшие острое нарушение мозгового кровообращения, инфаркт миокарда, а также которым выполнены аортокоронарное шунтирование, ангиопластика коронарных артерий со стентированием, катетерная абляция по поводу сердечно-сосудистых заболеваний, у которых с даты постановки диагноза и (или) выполнения хирургического вмешательства прошло менее 2 лет,  за исключением лиц, за исключением лиц, имеющих право на получение социальной услуги в виде обеспечения лекарственными препаратами в соответствии с Федеральным законом от 17.07.1999 годом №178«О государственной социальной помощи».  Внимание! Срок в два года отсчитывается от последнего сердечно-сосудистого события. В графу 2 включаются все взрослые пациенты из графы 1, получившие в отчетном году лекарственные препараты, т.е. которым были выписаны рецепты, по перечню, утвержденному Министерством здравоохранения Российской Федерации, в амбулаторных условиях в рамках федерального проекта «Борьба с сердечно-сосудистыми заболеваниями». Внимание! Пациенты высокого риска, получившие в отчетном году лекарственные препараты (которым были выписаны рецепты), включаются в графу 2 однократно, независимо от кратности (периодичности) получения рецептов в отчетном году. </vt:lpstr>
      <vt:lpstr>  (4000)              ПЕНСИОННЫЙ ВОЗРАСТ  Возраст мужчин и женщин трудоспособного и старше трудоспособного возраста, для составления годового статистического отчета (приказ №409 от 17 июля 2019 г.) данные ПФР </vt:lpstr>
      <vt:lpstr>Заполнение формы 12 </vt:lpstr>
      <vt:lpstr>Презентация PowerPoint</vt:lpstr>
      <vt:lpstr>3. Дети  (15-17 лет включительно)                    (2000) 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заболеваниях, выявленных у  больных, поступивших  в  стационар, минуя поликлинику, следует  включать  в отчёт на общих основаниях.         Талон  амбулаторного пациента  может  быть  заполнен в стационаре и передан в поликлинику, либо заполнен  в  поликлинике на основании выписки из карты стационарного больного.  </vt:lpstr>
      <vt:lpstr>  </vt:lpstr>
      <vt:lpstr>Презентация PowerPoint</vt:lpstr>
      <vt:lpstr>Презентация PowerPoint</vt:lpstr>
      <vt:lpstr>Презентация PowerPoint</vt:lpstr>
      <vt:lpstr> Класс 6. Болезни нервной системы.  G00-G99 </vt:lpstr>
      <vt:lpstr>Класс 7. Болезни глаза и его придаточного аппарата.  Н00-Н59 </vt:lpstr>
      <vt:lpstr>    </vt:lpstr>
      <vt:lpstr>Презентация PowerPoint</vt:lpstr>
      <vt:lpstr>Презентация PowerPoint</vt:lpstr>
      <vt:lpstr>       Класс 10. Болезни органов дыхания. J00-J99 </vt:lpstr>
      <vt:lpstr>Презентация PowerPoint</vt:lpstr>
      <vt:lpstr>      Класс 11. Болезни органов пищеварения. K00-K93</vt:lpstr>
      <vt:lpstr>     Класс 12. Болезни кожи и подкожной клетчатки. L00-L99  Класс 13. Болезни костно-мышечной системы и соединительной ткани. М00-М99 </vt:lpstr>
      <vt:lpstr>       Класс 14. Болезни мочеполовой системы. N00-N99</vt:lpstr>
      <vt:lpstr>Презентация PowerPoint</vt:lpstr>
      <vt:lpstr>        Класс 15. Беременность, роды и послеродовый период. О00-О99 </vt:lpstr>
      <vt:lpstr>      Класс 16. Отдельные состояния, возникающие в перинатальном периоде. Р00-Р96 </vt:lpstr>
      <vt:lpstr>   Класс 17. Врожденные аномалии (пороки развития), деформации и хромосомные нарушения. Q00-Q99 Класс 18. Симптомы, признаки и отклонения от нормы, выявленные при клинических и лабораторных исследованиях, не классифицированные в других рубриках. R00-R</vt:lpstr>
      <vt:lpstr>Презентация PowerPoint</vt:lpstr>
      <vt:lpstr>     Класс 21. Факторы, влияющие на состояние здоровья населения и обращения в учреждения здравоохранения. Z00-Z99 </vt:lpstr>
      <vt:lpstr>   </vt:lpstr>
      <vt:lpstr>Контроль таблиц 1000, 2000, 3000, 4000 в Excel  проводится обязательно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Скляр Нина Владимировна</cp:lastModifiedBy>
  <cp:revision>179</cp:revision>
  <dcterms:created xsi:type="dcterms:W3CDTF">2020-11-29T07:52:22Z</dcterms:created>
  <dcterms:modified xsi:type="dcterms:W3CDTF">2021-12-13T10:56:29Z</dcterms:modified>
</cp:coreProperties>
</file>